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8" r:id="rId3"/>
  </p:sldMasterIdLst>
  <p:sldIdLst>
    <p:sldId id="257" r:id="rId4"/>
    <p:sldId id="268" r:id="rId5"/>
    <p:sldId id="265" r:id="rId6"/>
    <p:sldId id="269" r:id="rId7"/>
    <p:sldId id="260" r:id="rId8"/>
    <p:sldId id="270" r:id="rId9"/>
    <p:sldId id="271" r:id="rId10"/>
    <p:sldId id="272" r:id="rId11"/>
    <p:sldId id="264" r:id="rId12"/>
    <p:sldId id="256" r:id="rId13"/>
    <p:sldId id="258" r:id="rId14"/>
    <p:sldId id="259" r:id="rId15"/>
    <p:sldId id="261" r:id="rId16"/>
    <p:sldId id="262" r:id="rId17"/>
    <p:sldId id="263" r:id="rId18"/>
    <p:sldId id="266" r:id="rId19"/>
    <p:sldId id="267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73" r:id="rId28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02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2F2F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3333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572768" y="407614"/>
            <a:ext cx="14417040" cy="20632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2768" y="2926080"/>
            <a:ext cx="6650288" cy="104715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4" b="0" cap="all" baseline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2768" y="4207324"/>
            <a:ext cx="6650288" cy="4139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39520" y="2926080"/>
            <a:ext cx="6650288" cy="104715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4" b="0" cap="all" baseline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39520" y="4207322"/>
            <a:ext cx="6650288" cy="4139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AADC-B6E2-43F6-A2F0-F6781D2CD9BF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5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306-B311-4470-86CF-7366109716C1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18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4552" y="9103360"/>
            <a:ext cx="17470649" cy="6502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C81C-C888-4D57-8B68-9A8B3328E270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27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23" y="0"/>
            <a:ext cx="6671158" cy="975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302" y="1118412"/>
            <a:ext cx="5041846" cy="2978098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1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4544" y="1155982"/>
            <a:ext cx="8497293" cy="75303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2301" y="4327894"/>
            <a:ext cx="5041846" cy="435840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560">
                <a:solidFill>
                  <a:srgbClr val="FFFFFF"/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22299" y="9168385"/>
            <a:ext cx="5041847" cy="519289"/>
          </a:xfrm>
        </p:spPr>
        <p:txBody>
          <a:bodyPr/>
          <a:lstStyle>
            <a:lvl1pPr algn="l">
              <a:defRPr/>
            </a:lvl1pPr>
          </a:lstStyle>
          <a:p>
            <a:fld id="{C050ADD6-E725-41BE-B9FD-57AE4BB38934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24543" y="9168385"/>
            <a:ext cx="7645427" cy="519289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13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1" y="6511431"/>
            <a:ext cx="17470649" cy="324216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" y="0"/>
            <a:ext cx="17475179" cy="6511431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767" y="6825759"/>
            <a:ext cx="14496225" cy="1057681"/>
          </a:xfrm>
        </p:spPr>
        <p:txBody>
          <a:bodyPr tIns="0" bIns="0" anchor="b">
            <a:noAutofit/>
          </a:bodyPr>
          <a:lstStyle>
            <a:lvl1pPr>
              <a:defRPr sz="51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2767" y="8128000"/>
            <a:ext cx="14495678" cy="86698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853"/>
              </a:spcAft>
              <a:buNone/>
              <a:defRPr sz="2560">
                <a:solidFill>
                  <a:srgbClr val="FFFFFF"/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C076CC-D2BA-4F7F-B9F2-52DF78895B52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2767" y="9168837"/>
            <a:ext cx="9772842" cy="519289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08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3476-F426-4BD1-ABCE-BFA0BC1977E0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50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4552" y="9103360"/>
            <a:ext cx="17470649" cy="6502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05690" y="586385"/>
            <a:ext cx="3768090" cy="81918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1420" y="586385"/>
            <a:ext cx="11085830" cy="8191855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ADAC-50DA-437B-9C2F-C47CFAFE436B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8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83F6-5926-5374-13EE-27B7D37BE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4400" y="1596249"/>
            <a:ext cx="1310640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D8095-7B2B-6BAE-CA50-2F90ABAD3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4400" y="5122898"/>
            <a:ext cx="131064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33D2C-8400-063C-3724-22C469D4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9A53C-44EA-B125-8D83-33EF8818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D622C-2CFD-DE66-E764-5FBD7B6D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83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5571-F7AF-8836-CADD-137A94D0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7086-E1EE-4CD1-122C-3228203F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22A63-7A3D-558F-2B47-FEF02B08F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AF3E6-12DD-76BA-5A73-80967682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3E212-2D2F-9719-9897-A7838A8F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51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FD1A-F4DC-AEE2-6A7B-6FAF9320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18" y="2431628"/>
            <a:ext cx="15072360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723D0-17AB-C6CD-1167-7E2FF6084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2318" y="6527237"/>
            <a:ext cx="15072360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82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E0F8D-F655-3AA0-4D8B-6A572C39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07103-6A8D-5429-C1E8-644C71AE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4661-5376-D09D-93BB-5C1777EC4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3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2F2F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3333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4236-106A-BF17-228D-023B45DB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E87EA-AF8D-90ED-1ECA-AC1FB98D6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1420" y="2596444"/>
            <a:ext cx="7426960" cy="618857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90934-6364-E99B-C960-F43B64939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46820" y="2596444"/>
            <a:ext cx="7426960" cy="618857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2EB6A-EAE6-2676-D160-73ECF762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87F96-B30B-26A7-8509-73E0D942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0590F-5E40-62F1-D37E-ED8812AE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034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3D8E-AF5A-5247-68CA-41CA13BB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696" y="519290"/>
            <a:ext cx="15072360" cy="188524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4C261-B68B-3FEE-C29F-EB8D12787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3697" y="2390987"/>
            <a:ext cx="7392828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72D1D-B2D5-A008-8D66-510E21B34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3697" y="3562773"/>
            <a:ext cx="7392828" cy="5240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9412C-9B5E-3E4D-E846-A0D76FED0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46820" y="2390987"/>
            <a:ext cx="7429236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BB04E-24B5-0D78-80E5-29D02749FA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846820" y="3562773"/>
            <a:ext cx="7429236" cy="5240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78E52A-A223-7151-D641-F54E0414D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C3B1C-5F37-2485-8A7B-EF818175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FE873-6AE5-2C5C-02C8-1FD2645D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80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4485-DC18-C1D6-BAF6-8E553985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21AAF-6CBE-8E40-63E7-100F5004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DCA8-AF09-D325-FADD-B45CA26B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0AFA4-1ECD-DBB4-92E9-7A852FAF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31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52955-F63F-4E64-4927-7E29B39E0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90074-7037-D781-7F23-AD3649F6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ECC36-B67E-2A77-A470-BF7FF889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768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17EF-80D7-BD9E-3145-D13265E5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697" y="650240"/>
            <a:ext cx="563620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B59ED-CEAA-2B5D-1467-B05A888D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236" y="1404338"/>
            <a:ext cx="8846820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B120E-6413-7B3E-4F2E-3C94451AC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3697" y="2926080"/>
            <a:ext cx="563620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641DD-F317-4B61-E9AD-994876D0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89E66-33B4-440A-6C5A-5F9403BD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47218-677A-66B3-8AFA-A91A0E9F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911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E629-6CDD-07CB-29C7-A55716C1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697" y="650240"/>
            <a:ext cx="563620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A1358-8221-AF28-E762-E62E46309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29236" y="1404338"/>
            <a:ext cx="8846820" cy="6931378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2B544-234F-2C90-43E8-11EAD1198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3697" y="2926080"/>
            <a:ext cx="563620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ACDF6-393C-5BE1-399A-47EF6A67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345F1-9846-CEA1-DB76-3C472B29D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3EEFC-C80D-BDA8-E48A-34CF2B5C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5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EF86-755B-34F1-1D0F-0951B94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BF54B3-6F6A-61B6-60C1-23503C519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0EF00-B9AD-8B3E-F7DA-302175E2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1C1D8-7525-BAC6-E5A1-7097E9947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6B136-E850-41AE-D83E-37C68111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31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A8F627-5FB3-095B-A746-662E1E163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2505690" y="519289"/>
            <a:ext cx="3768090" cy="82657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B2A0B-8317-15FC-A97F-E1F9CE429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01420" y="519289"/>
            <a:ext cx="11085830" cy="82657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B410B-08E9-85EA-0E05-0B0A0C98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317DF-A55B-4C6A-4989-7CE80786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F8420-2EFC-8D12-BB97-E16311B8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8700" y="7112000"/>
            <a:ext cx="2832100" cy="16129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1500" y="4114800"/>
            <a:ext cx="1104900" cy="2794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5386916" y="2785532"/>
            <a:ext cx="0" cy="2146300"/>
          </a:xfrm>
          <a:custGeom>
            <a:avLst/>
            <a:gdLst/>
            <a:ahLst/>
            <a:cxnLst/>
            <a:rect l="l" t="t" r="r" b="b"/>
            <a:pathLst>
              <a:path h="2146300">
                <a:moveTo>
                  <a:pt x="0" y="2146300"/>
                </a:moveTo>
                <a:lnTo>
                  <a:pt x="0" y="0"/>
                </a:lnTo>
              </a:path>
            </a:pathLst>
          </a:custGeom>
          <a:ln w="12700">
            <a:solidFill>
              <a:srgbClr val="6060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041216" y="2785532"/>
            <a:ext cx="0" cy="2235200"/>
          </a:xfrm>
          <a:custGeom>
            <a:avLst/>
            <a:gdLst/>
            <a:ahLst/>
            <a:cxnLst/>
            <a:rect l="l" t="t" r="r" b="b"/>
            <a:pathLst>
              <a:path h="2235200">
                <a:moveTo>
                  <a:pt x="0" y="2235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6060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469466" y="5014382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ln w="12700">
            <a:solidFill>
              <a:srgbClr val="6060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380566" y="3299882"/>
            <a:ext cx="2667000" cy="0"/>
          </a:xfrm>
          <a:custGeom>
            <a:avLst/>
            <a:gdLst/>
            <a:ahLst/>
            <a:cxnLst/>
            <a:rect l="l" t="t" r="r" b="b"/>
            <a:pathLst>
              <a:path w="2667000">
                <a:moveTo>
                  <a:pt x="0" y="0"/>
                </a:moveTo>
                <a:lnTo>
                  <a:pt x="2667000" y="0"/>
                </a:lnTo>
              </a:path>
            </a:pathLst>
          </a:custGeom>
          <a:ln w="12700">
            <a:solidFill>
              <a:srgbClr val="6060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023100" y="666750"/>
            <a:ext cx="1206500" cy="0"/>
          </a:xfrm>
          <a:custGeom>
            <a:avLst/>
            <a:gdLst/>
            <a:ahLst/>
            <a:cxnLst/>
            <a:rect l="l" t="t" r="r" b="b"/>
            <a:pathLst>
              <a:path w="1206500">
                <a:moveTo>
                  <a:pt x="0" y="0"/>
                </a:moveTo>
                <a:lnTo>
                  <a:pt x="1206500" y="0"/>
                </a:lnTo>
              </a:path>
            </a:pathLst>
          </a:custGeom>
          <a:ln w="127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2F2F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2F2F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4552" y="9103360"/>
            <a:ext cx="17470649" cy="6502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2768" y="1079398"/>
            <a:ext cx="14417040" cy="507187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11378" spc="-7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740" y="6606438"/>
            <a:ext cx="14417040" cy="1625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413" cap="all" spc="284" baseline="0">
                <a:solidFill>
                  <a:schemeClr val="tx1"/>
                </a:solidFill>
                <a:latin typeface="+mn-lt"/>
              </a:defRPr>
            </a:lvl1pPr>
            <a:lvl2pPr marL="650230" indent="0" algn="ctr">
              <a:buNone/>
              <a:defRPr sz="3413"/>
            </a:lvl2pPr>
            <a:lvl3pPr marL="1300460" indent="0" algn="ctr">
              <a:buNone/>
              <a:defRPr sz="3413"/>
            </a:lvl3pPr>
            <a:lvl4pPr marL="1950690" indent="0" algn="ctr">
              <a:buNone/>
              <a:defRPr sz="2844"/>
            </a:lvl4pPr>
            <a:lvl5pPr marL="2600919" indent="0" algn="ctr">
              <a:buNone/>
              <a:defRPr sz="2844"/>
            </a:lvl5pPr>
            <a:lvl6pPr marL="3251149" indent="0" algn="ctr">
              <a:buNone/>
              <a:defRPr sz="2844"/>
            </a:lvl6pPr>
            <a:lvl7pPr marL="3901379" indent="0" algn="ctr">
              <a:buNone/>
              <a:defRPr sz="2844"/>
            </a:lvl7pPr>
            <a:lvl8pPr marL="4551609" indent="0" algn="ctr">
              <a:buNone/>
              <a:defRPr sz="2844"/>
            </a:lvl8pPr>
            <a:lvl9pPr marL="5201839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730976" y="6364076"/>
            <a:ext cx="1415491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A9ADD-3281-4D20-B1EE-6467299398BB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55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6530-212C-4476-84D8-910B27632E69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7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4552" y="9103360"/>
            <a:ext cx="17470649" cy="6502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768" y="1079398"/>
            <a:ext cx="14417040" cy="5071872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1137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2768" y="6632448"/>
            <a:ext cx="14417040" cy="1625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413" cap="all" spc="284" baseline="0">
                <a:solidFill>
                  <a:schemeClr val="tx1"/>
                </a:solidFill>
                <a:latin typeface="+mn-lt"/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730976" y="6378854"/>
            <a:ext cx="1415491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5C75-37A6-40A2-9E63-8A0C71C93DE9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5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72768" y="407614"/>
            <a:ext cx="14417040" cy="20632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2768" y="3016392"/>
            <a:ext cx="6650288" cy="5330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9520" y="3016391"/>
            <a:ext cx="6650288" cy="53307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3847-BD5C-4163-93E9-B9D375E33527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0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6735" y="431447"/>
            <a:ext cx="15821729" cy="1693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2F2F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8713" y="3129106"/>
            <a:ext cx="7442200" cy="5700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3333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4552" y="9103360"/>
            <a:ext cx="17470649" cy="6502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2768" y="407614"/>
            <a:ext cx="14417040" cy="20632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2768" y="2998331"/>
            <a:ext cx="14417040" cy="53488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79744" y="9168837"/>
            <a:ext cx="370495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rgbClr val="FFFFFF"/>
                </a:solidFill>
              </a:defRPr>
            </a:lvl1pPr>
          </a:lstStyle>
          <a:p>
            <a:fld id="{BB368ECB-2C71-4836-B06D-DEFEC08E10F9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2767" y="9168837"/>
            <a:ext cx="977284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57468" y="9168837"/>
            <a:ext cx="111801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710729" y="2698496"/>
            <a:ext cx="1428597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3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684" i="0" kern="1200" spc="-7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0046" indent="-130046" algn="l" defTabSz="1300460" rtl="0" eaLnBrk="1" latinLnBrk="0" hangingPunct="1">
        <a:lnSpc>
          <a:spcPct val="110000"/>
        </a:lnSpc>
        <a:spcBef>
          <a:spcPts val="1707"/>
        </a:spcBef>
        <a:spcAft>
          <a:spcPts val="284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70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6193" indent="-260092" algn="l" defTabSz="1300460" rtl="0" eaLnBrk="1" latinLnBrk="0" hangingPunct="1">
        <a:lnSpc>
          <a:spcPct val="100000"/>
        </a:lnSpc>
        <a:spcBef>
          <a:spcPts val="284"/>
        </a:spcBef>
        <a:spcAft>
          <a:spcPts val="569"/>
        </a:spcAft>
        <a:buClrTx/>
        <a:buFont typeface="Calibri" pitchFamily="34" charset="0"/>
        <a:buChar char="◦"/>
        <a:defRPr sz="241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6285" indent="-260092" algn="l" defTabSz="1300460" rtl="0" eaLnBrk="1" latinLnBrk="0" hangingPunct="1">
        <a:lnSpc>
          <a:spcPct val="100000"/>
        </a:lnSpc>
        <a:spcBef>
          <a:spcPts val="284"/>
        </a:spcBef>
        <a:spcAft>
          <a:spcPts val="569"/>
        </a:spcAft>
        <a:buClrTx/>
        <a:buFont typeface="Calibri" pitchFamily="34" charset="0"/>
        <a:buChar char="◦"/>
        <a:defRPr sz="184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6377" indent="-260092" algn="l" defTabSz="1300460" rtl="0" eaLnBrk="1" latinLnBrk="0" hangingPunct="1">
        <a:lnSpc>
          <a:spcPct val="100000"/>
        </a:lnSpc>
        <a:spcBef>
          <a:spcPts val="284"/>
        </a:spcBef>
        <a:spcAft>
          <a:spcPts val="569"/>
        </a:spcAft>
        <a:buClrTx/>
        <a:buFont typeface="Calibri" pitchFamily="34" charset="0"/>
        <a:buChar char="◦"/>
        <a:defRPr sz="184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6469" indent="-260092" algn="l" defTabSz="1300460" rtl="0" eaLnBrk="1" latinLnBrk="0" hangingPunct="1">
        <a:lnSpc>
          <a:spcPct val="100000"/>
        </a:lnSpc>
        <a:spcBef>
          <a:spcPts val="284"/>
        </a:spcBef>
        <a:spcAft>
          <a:spcPts val="569"/>
        </a:spcAft>
        <a:buClrTx/>
        <a:buFont typeface="Calibri" pitchFamily="34" charset="0"/>
        <a:buChar char="◦"/>
        <a:defRPr sz="184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56442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84886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3330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1774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C4780-F519-B59C-1940-9ACE38926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420" y="519290"/>
            <a:ext cx="1507236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02539-5F75-8150-A0A6-85A99ED39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1420" y="2596444"/>
            <a:ext cx="1507236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478F0-2B4A-3BAE-F6FC-497571E79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01420" y="9040143"/>
            <a:ext cx="39319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2EBD37-9E95-2945-92F1-FE82C35C892A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6C17B-A5A6-B99E-42CC-730ABF222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88660" y="9040143"/>
            <a:ext cx="5897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778D9-A1A5-E0C6-8453-6ED32B72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1860" y="9040143"/>
            <a:ext cx="39319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2FB5ED-9EAC-2E4D-B84F-984DB1AD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34" y="2"/>
            <a:ext cx="17339735" cy="9753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srgbClr val="FFFFFF"/>
              </a:solidFill>
              <a:latin typeface="Franklin Gothic Book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7207" y="2564327"/>
            <a:ext cx="8893606" cy="3467886"/>
          </a:xfrm>
        </p:spPr>
        <p:txBody>
          <a:bodyPr>
            <a:normAutofit fontScale="90000"/>
          </a:bodyPr>
          <a:lstStyle/>
          <a:p>
            <a:r>
              <a:rPr lang="en-US" altLang="zh-CN" sz="5689" dirty="0"/>
              <a:t>MECS1023: Advance Data Structure and Algorithm</a:t>
            </a:r>
            <a:br>
              <a:rPr lang="en-US" altLang="zh-CN" sz="5689" dirty="0"/>
            </a:br>
            <a:r>
              <a:rPr lang="en-US" altLang="zh-CN" sz="5689" dirty="0"/>
              <a:t>Group 11</a:t>
            </a:r>
            <a:br>
              <a:rPr lang="en-US" altLang="zh-CN" sz="5689" dirty="0"/>
            </a:br>
            <a:r>
              <a:rPr lang="en-US" altLang="zh-CN" sz="5689" dirty="0"/>
              <a:t>Task 2_BST Code</a:t>
            </a:r>
            <a:endParaRPr lang="en-US" sz="5689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0938" y="6645673"/>
            <a:ext cx="9089874" cy="2981257"/>
          </a:xfrm>
        </p:spPr>
        <p:txBody>
          <a:bodyPr>
            <a:normAutofit/>
          </a:bodyPr>
          <a:lstStyle/>
          <a:p>
            <a:r>
              <a:rPr lang="ms-MY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Topic: </a:t>
            </a:r>
            <a:r>
              <a:rPr lang="en-US" dirty="0"/>
              <a:t>Furniture Inventory Control Module</a:t>
            </a:r>
            <a:endParaRPr lang="ms-MY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ms-MY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Student: Tee Kah hock </a:t>
            </a:r>
          </a:p>
          <a:p>
            <a:r>
              <a:rPr lang="ms-MY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Student id: mec245061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" y="2"/>
            <a:ext cx="6592448" cy="97535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87206" y="6398471"/>
            <a:ext cx="801579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62D68-9389-AAB3-EBFF-88CD8031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3A98EE3D-8CD1-4C3F-BD1C-C98C9596463C}" type="slidenum">
              <a:rPr lang="en-US" kern="1200">
                <a:latin typeface="Franklin Gothic Book" panose="020F0502020204030204"/>
                <a:ea typeface="+mn-ea"/>
                <a:cs typeface="+mn-cs"/>
              </a:rPr>
              <a:pPr defTabSz="1300460" rtl="0"/>
              <a:t>1</a:t>
            </a:fld>
            <a:endParaRPr lang="en-US" kern="1200" dirty="0"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4700" y="7137400"/>
            <a:ext cx="1676400" cy="1689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900" y="914400"/>
            <a:ext cx="15570200" cy="6121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7705" y="575027"/>
            <a:ext cx="11228895" cy="4926220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12700" marR="5080" indent="48260">
              <a:lnSpc>
                <a:spcPct val="79600"/>
              </a:lnSpc>
              <a:spcBef>
                <a:spcPts val="2190"/>
              </a:spcBef>
            </a:pPr>
            <a:r>
              <a:rPr sz="8450" spc="200" dirty="0">
                <a:solidFill>
                  <a:srgbClr val="313131"/>
                </a:solidFill>
                <a:latin typeface="+mj-lt"/>
                <a:cs typeface="Times New Roman"/>
              </a:rPr>
              <a:t>Furniture</a:t>
            </a:r>
            <a:r>
              <a:rPr sz="8450" spc="30" dirty="0">
                <a:solidFill>
                  <a:srgbClr val="313131"/>
                </a:solidFill>
                <a:latin typeface="+mj-lt"/>
                <a:cs typeface="Times New Roman"/>
              </a:rPr>
              <a:t> </a:t>
            </a:r>
            <a:r>
              <a:rPr sz="8450" spc="65" dirty="0">
                <a:latin typeface="+mj-lt"/>
                <a:cs typeface="Times New Roman"/>
              </a:rPr>
              <a:t>Supplier</a:t>
            </a:r>
            <a:r>
              <a:rPr sz="8450" spc="355" dirty="0">
                <a:latin typeface="+mj-lt"/>
                <a:cs typeface="Times New Roman"/>
              </a:rPr>
              <a:t> </a:t>
            </a:r>
            <a:r>
              <a:rPr sz="7900" spc="-975" dirty="0">
                <a:solidFill>
                  <a:srgbClr val="313131"/>
                </a:solidFill>
                <a:latin typeface="+mj-lt"/>
                <a:cs typeface="Times New Roman"/>
              </a:rPr>
              <a:t>&amp; </a:t>
            </a:r>
            <a:r>
              <a:rPr sz="8250" spc="225" dirty="0">
                <a:latin typeface="+mj-lt"/>
                <a:cs typeface="Times New Roman"/>
              </a:rPr>
              <a:t>Shipment</a:t>
            </a:r>
            <a:r>
              <a:rPr sz="8250" spc="295" dirty="0">
                <a:latin typeface="+mj-lt"/>
                <a:cs typeface="Times New Roman"/>
              </a:rPr>
              <a:t> </a:t>
            </a:r>
            <a:r>
              <a:rPr sz="8250" spc="175" dirty="0">
                <a:latin typeface="+mj-lt"/>
                <a:cs typeface="Times New Roman"/>
              </a:rPr>
              <a:t>Tracking </a:t>
            </a:r>
            <a:r>
              <a:rPr sz="7700" spc="-10" dirty="0">
                <a:latin typeface="+mj-lt"/>
                <a:cs typeface="Arial MT"/>
              </a:rPr>
              <a:t>System</a:t>
            </a:r>
            <a:endParaRPr sz="7700" dirty="0">
              <a:latin typeface="+mj-lt"/>
              <a:cs typeface="Arial MT"/>
            </a:endParaRPr>
          </a:p>
          <a:p>
            <a:pPr marL="43180" marR="2414270" indent="10160">
              <a:lnSpc>
                <a:spcPts val="5400"/>
              </a:lnSpc>
              <a:spcBef>
                <a:spcPts val="1980"/>
              </a:spcBef>
            </a:pPr>
            <a:r>
              <a:rPr lang="en-US" sz="4850" spc="-125" dirty="0">
                <a:solidFill>
                  <a:srgbClr val="242424"/>
                </a:solidFill>
                <a:highlight>
                  <a:srgbClr val="C0C0C0"/>
                </a:highlight>
                <a:latin typeface="Arial MT"/>
                <a:cs typeface="Arial MT"/>
              </a:rPr>
              <a:t>Solution 1: </a:t>
            </a:r>
            <a:r>
              <a:rPr sz="4850" dirty="0">
                <a:solidFill>
                  <a:srgbClr val="1A1A1A"/>
                </a:solidFill>
                <a:highlight>
                  <a:srgbClr val="C0C0C0"/>
                </a:highlight>
                <a:latin typeface="Arial MT"/>
                <a:cs typeface="Arial MT"/>
              </a:rPr>
              <a:t>Implementation</a:t>
            </a:r>
            <a:r>
              <a:rPr sz="4850" spc="-160" dirty="0">
                <a:solidFill>
                  <a:srgbClr val="1A1A1A"/>
                </a:solidFill>
                <a:highlight>
                  <a:srgbClr val="C0C0C0"/>
                </a:highlight>
                <a:latin typeface="Arial MT"/>
                <a:cs typeface="Arial MT"/>
              </a:rPr>
              <a:t> </a:t>
            </a:r>
            <a:r>
              <a:rPr sz="4850" spc="-55" dirty="0">
                <a:solidFill>
                  <a:srgbClr val="1D1D1D"/>
                </a:solidFill>
                <a:highlight>
                  <a:srgbClr val="C0C0C0"/>
                </a:highlight>
                <a:latin typeface="Arial MT"/>
                <a:cs typeface="Arial MT"/>
              </a:rPr>
              <a:t>Using</a:t>
            </a:r>
            <a:r>
              <a:rPr sz="4850" spc="-15" dirty="0">
                <a:solidFill>
                  <a:srgbClr val="282828"/>
                </a:solidFill>
                <a:highlight>
                  <a:srgbClr val="C0C0C0"/>
                </a:highlight>
                <a:latin typeface="Arial MT"/>
                <a:cs typeface="Arial MT"/>
              </a:rPr>
              <a:t> </a:t>
            </a:r>
            <a:r>
              <a:rPr sz="4850" dirty="0">
                <a:solidFill>
                  <a:srgbClr val="1F1F1F"/>
                </a:solidFill>
                <a:highlight>
                  <a:srgbClr val="C0C0C0"/>
                </a:highlight>
                <a:latin typeface="Arial MT"/>
                <a:cs typeface="Arial MT"/>
              </a:rPr>
              <a:t>Binary</a:t>
            </a:r>
            <a:r>
              <a:rPr sz="4850" spc="-335" dirty="0">
                <a:solidFill>
                  <a:srgbClr val="1F1F1F"/>
                </a:solidFill>
                <a:highlight>
                  <a:srgbClr val="C0C0C0"/>
                </a:highlight>
                <a:latin typeface="Arial MT"/>
                <a:cs typeface="Arial MT"/>
              </a:rPr>
              <a:t> </a:t>
            </a:r>
            <a:r>
              <a:rPr sz="4850" spc="-30" dirty="0">
                <a:solidFill>
                  <a:srgbClr val="232323"/>
                </a:solidFill>
                <a:highlight>
                  <a:srgbClr val="C0C0C0"/>
                </a:highlight>
                <a:latin typeface="Arial MT"/>
                <a:cs typeface="Arial MT"/>
              </a:rPr>
              <a:t>Search</a:t>
            </a:r>
            <a:r>
              <a:rPr sz="4850" spc="-145" dirty="0">
                <a:solidFill>
                  <a:srgbClr val="232323"/>
                </a:solidFill>
                <a:highlight>
                  <a:srgbClr val="C0C0C0"/>
                </a:highlight>
                <a:latin typeface="Arial MT"/>
                <a:cs typeface="Arial MT"/>
              </a:rPr>
              <a:t> </a:t>
            </a:r>
            <a:r>
              <a:rPr sz="4850" spc="-20" dirty="0">
                <a:solidFill>
                  <a:srgbClr val="1F1F1F"/>
                </a:solidFill>
                <a:highlight>
                  <a:srgbClr val="C0C0C0"/>
                </a:highlight>
                <a:latin typeface="Arial MT"/>
                <a:cs typeface="Arial MT"/>
              </a:rPr>
              <a:t>Tree</a:t>
            </a:r>
            <a:endParaRPr sz="4850" dirty="0">
              <a:highlight>
                <a:srgbClr val="C0C0C0"/>
              </a:highlight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53" y="7888928"/>
            <a:ext cx="6240406" cy="9201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00" spc="-20" dirty="0">
                <a:solidFill>
                  <a:srgbClr val="151515"/>
                </a:solidFill>
                <a:latin typeface="Times New Roman"/>
                <a:cs typeface="Times New Roman"/>
              </a:rPr>
              <a:t>Prepared By: Tan </a:t>
            </a:r>
            <a:r>
              <a:rPr sz="2900" spc="-20" dirty="0">
                <a:solidFill>
                  <a:srgbClr val="151515"/>
                </a:solidFill>
                <a:latin typeface="Times New Roman"/>
                <a:cs typeface="Times New Roman"/>
              </a:rPr>
              <a:t>Zin</a:t>
            </a:r>
            <a:r>
              <a:rPr sz="2900" spc="-110" dirty="0">
                <a:solidFill>
                  <a:srgbClr val="151515"/>
                </a:solidFill>
                <a:latin typeface="Times New Roman"/>
                <a:cs typeface="Times New Roman"/>
              </a:rPr>
              <a:t> </a:t>
            </a:r>
            <a:r>
              <a:rPr sz="2900" spc="-175" dirty="0">
                <a:solidFill>
                  <a:srgbClr val="151515"/>
                </a:solidFill>
                <a:latin typeface="Times New Roman"/>
                <a:cs typeface="Times New Roman"/>
              </a:rPr>
              <a:t>You</a:t>
            </a:r>
            <a:r>
              <a:rPr lang="en-US" sz="2900" spc="-175" dirty="0">
                <a:solidFill>
                  <a:srgbClr val="151515"/>
                </a:solidFill>
                <a:latin typeface="Times New Roman"/>
                <a:cs typeface="Times New Roman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00" spc="-175" dirty="0">
                <a:solidFill>
                  <a:srgbClr val="151515"/>
                </a:solidFill>
                <a:latin typeface="Times New Roman"/>
                <a:cs typeface="Times New Roman"/>
              </a:rPr>
              <a:t>		   MEC245007</a:t>
            </a:r>
            <a:endParaRPr sz="29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31295" y="564444"/>
            <a:ext cx="13973546" cy="792012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5400" marR="5080" indent="-12700">
              <a:lnSpc>
                <a:spcPts val="4600"/>
              </a:lnSpc>
              <a:spcBef>
                <a:spcPts val="725"/>
              </a:spcBef>
              <a:tabLst>
                <a:tab pos="4912995" algn="l"/>
              </a:tabLst>
            </a:pPr>
            <a:r>
              <a:rPr lang="en-US" sz="8800" dirty="0"/>
              <a:t>Data Generation</a:t>
            </a:r>
            <a:endParaRPr sz="8800" dirty="0"/>
          </a:p>
        </p:txBody>
      </p:sp>
      <p:sp>
        <p:nvSpPr>
          <p:cNvPr id="10" name="object 10"/>
          <p:cNvSpPr txBox="1"/>
          <p:nvPr/>
        </p:nvSpPr>
        <p:spPr>
          <a:xfrm>
            <a:off x="843289" y="2090913"/>
            <a:ext cx="14847569" cy="15163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35"/>
              </a:spcBef>
            </a:pPr>
            <a:r>
              <a:rPr sz="2950" dirty="0">
                <a:solidFill>
                  <a:srgbClr val="2F2F2F"/>
                </a:solidFill>
                <a:latin typeface="Arial MT"/>
                <a:cs typeface="Arial MT"/>
              </a:rPr>
              <a:t>Data</a:t>
            </a:r>
            <a:r>
              <a:rPr sz="2950" spc="-2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2B2B2B"/>
                </a:solidFill>
                <a:latin typeface="Arial MT"/>
                <a:cs typeface="Arial MT"/>
              </a:rPr>
              <a:t>Generation</a:t>
            </a:r>
            <a:r>
              <a:rPr sz="2950" spc="65" dirty="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313131"/>
                </a:solidFill>
                <a:latin typeface="Arial MT"/>
                <a:cs typeface="Arial MT"/>
              </a:rPr>
              <a:t>&amp;</a:t>
            </a:r>
            <a:r>
              <a:rPr sz="2950" spc="-1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282828"/>
                </a:solidFill>
                <a:latin typeface="Arial MT"/>
                <a:cs typeface="Arial MT"/>
              </a:rPr>
              <a:t>Pre-</a:t>
            </a:r>
            <a:r>
              <a:rPr sz="2950" spc="80" dirty="0">
                <a:solidFill>
                  <a:srgbClr val="282828"/>
                </a:solidFill>
                <a:latin typeface="Arial MT"/>
                <a:cs typeface="Arial MT"/>
              </a:rPr>
              <a:t>processing</a:t>
            </a:r>
            <a:endParaRPr sz="2950" dirty="0">
              <a:latin typeface="Arial MT"/>
              <a:cs typeface="Arial MT"/>
            </a:endParaRPr>
          </a:p>
          <a:p>
            <a:pPr marL="25400">
              <a:lnSpc>
                <a:spcPct val="100000"/>
              </a:lnSpc>
              <a:spcBef>
                <a:spcPts val="1910"/>
              </a:spcBef>
            </a:pPr>
            <a:r>
              <a:rPr sz="2400" spc="-155" dirty="0">
                <a:latin typeface="Arial MT"/>
                <a:cs typeface="Arial MT"/>
              </a:rPr>
              <a:t>To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ensure</a:t>
            </a:r>
            <a:r>
              <a:rPr sz="2400" spc="1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solution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50" dirty="0">
                <a:latin typeface="Arial MT"/>
                <a:cs typeface="Arial MT"/>
              </a:rPr>
              <a:t>is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robust,</a:t>
            </a:r>
            <a:r>
              <a:rPr sz="2400" spc="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custom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Python</a:t>
            </a:r>
            <a:r>
              <a:rPr sz="2400" spc="1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script</a:t>
            </a:r>
            <a:r>
              <a:rPr sz="2400" spc="200" dirty="0">
                <a:latin typeface="Arial MT"/>
                <a:cs typeface="Arial MT"/>
              </a:rPr>
              <a:t> </a:t>
            </a:r>
            <a:r>
              <a:rPr sz="2400" spc="55" dirty="0">
                <a:latin typeface="Arial MT"/>
                <a:cs typeface="Arial MT"/>
              </a:rPr>
              <a:t>(’dataset_generator.py’)</a:t>
            </a:r>
            <a:r>
              <a:rPr sz="2400" spc="2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was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developed</a:t>
            </a:r>
            <a:r>
              <a:rPr sz="2400" spc="175" dirty="0">
                <a:latin typeface="Arial MT"/>
                <a:cs typeface="Arial MT"/>
              </a:rPr>
              <a:t> </a:t>
            </a:r>
            <a:r>
              <a:rPr sz="2400" spc="95" dirty="0">
                <a:latin typeface="Arial MT"/>
                <a:cs typeface="Arial MT"/>
              </a:rPr>
              <a:t>to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create</a:t>
            </a:r>
            <a:r>
              <a:rPr sz="2400" spc="7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a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500" spc="-55" dirty="0">
                <a:latin typeface="Arial MT"/>
                <a:cs typeface="Arial MT"/>
              </a:rPr>
              <a:t>large-</a:t>
            </a:r>
            <a:r>
              <a:rPr sz="2500" dirty="0">
                <a:latin typeface="Arial MT"/>
                <a:cs typeface="Arial MT"/>
              </a:rPr>
              <a:t>scale,</a:t>
            </a:r>
            <a:r>
              <a:rPr sz="2500" spc="-4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persistent</a:t>
            </a:r>
            <a:r>
              <a:rPr sz="2500" spc="-6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dataset.</a:t>
            </a:r>
            <a:endParaRPr sz="250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7905" y="8610247"/>
            <a:ext cx="1349375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-40" dirty="0">
                <a:latin typeface="Arial MT"/>
                <a:cs typeface="Arial MT"/>
              </a:rPr>
              <a:t>Persistence:</a:t>
            </a:r>
            <a:r>
              <a:rPr sz="2150" spc="55" dirty="0">
                <a:latin typeface="Arial MT"/>
                <a:cs typeface="Arial MT"/>
              </a:rPr>
              <a:t> </a:t>
            </a:r>
            <a:r>
              <a:rPr sz="2150" spc="-20" dirty="0">
                <a:latin typeface="Arial MT"/>
                <a:cs typeface="Arial MT"/>
              </a:rPr>
              <a:t>All</a:t>
            </a:r>
            <a:r>
              <a:rPr sz="2150" spc="-95" dirty="0">
                <a:latin typeface="Arial MT"/>
                <a:cs typeface="Arial MT"/>
              </a:rPr>
              <a:t> </a:t>
            </a:r>
            <a:r>
              <a:rPr sz="2150" spc="-25" dirty="0">
                <a:latin typeface="Arial MT"/>
                <a:cs typeface="Arial MT"/>
              </a:rPr>
              <a:t>generated</a:t>
            </a:r>
            <a:r>
              <a:rPr sz="2150" spc="50" dirty="0">
                <a:latin typeface="Arial MT"/>
                <a:cs typeface="Arial MT"/>
              </a:rPr>
              <a:t> </a:t>
            </a:r>
            <a:r>
              <a:rPr sz="2150" dirty="0">
                <a:latin typeface="Arial MT"/>
                <a:cs typeface="Arial MT"/>
              </a:rPr>
              <a:t>data</a:t>
            </a:r>
            <a:r>
              <a:rPr sz="2150" spc="60" dirty="0">
                <a:latin typeface="Arial MT"/>
                <a:cs typeface="Arial MT"/>
              </a:rPr>
              <a:t> </a:t>
            </a:r>
            <a:r>
              <a:rPr sz="2150" spc="-25" dirty="0">
                <a:latin typeface="Arial MT"/>
                <a:cs typeface="Arial MT"/>
              </a:rPr>
              <a:t>was</a:t>
            </a:r>
            <a:r>
              <a:rPr sz="2150" spc="-90" dirty="0">
                <a:latin typeface="Arial MT"/>
                <a:cs typeface="Arial MT"/>
              </a:rPr>
              <a:t> </a:t>
            </a:r>
            <a:r>
              <a:rPr sz="2150" dirty="0">
                <a:latin typeface="Arial MT"/>
                <a:cs typeface="Arial MT"/>
              </a:rPr>
              <a:t>exported</a:t>
            </a:r>
            <a:r>
              <a:rPr sz="2150" spc="-60" dirty="0">
                <a:latin typeface="Arial MT"/>
                <a:cs typeface="Arial MT"/>
              </a:rPr>
              <a:t> </a:t>
            </a:r>
            <a:r>
              <a:rPr sz="2150" dirty="0">
                <a:latin typeface="Arial MT"/>
                <a:cs typeface="Arial MT"/>
              </a:rPr>
              <a:t>to</a:t>
            </a:r>
            <a:r>
              <a:rPr sz="2150" spc="-150" dirty="0">
                <a:latin typeface="Arial MT"/>
                <a:cs typeface="Arial MT"/>
              </a:rPr>
              <a:t> </a:t>
            </a:r>
            <a:r>
              <a:rPr sz="2150" spc="-100" dirty="0">
                <a:latin typeface="Arial MT"/>
                <a:cs typeface="Arial MT"/>
              </a:rPr>
              <a:t>CSV</a:t>
            </a:r>
            <a:r>
              <a:rPr sz="2150" spc="-50" dirty="0">
                <a:latin typeface="Arial MT"/>
                <a:cs typeface="Arial MT"/>
              </a:rPr>
              <a:t> </a:t>
            </a:r>
            <a:r>
              <a:rPr sz="2150" dirty="0">
                <a:latin typeface="Arial MT"/>
                <a:cs typeface="Arial MT"/>
              </a:rPr>
              <a:t>files,</a:t>
            </a:r>
            <a:r>
              <a:rPr sz="2150" spc="-90" dirty="0">
                <a:latin typeface="Arial MT"/>
                <a:cs typeface="Arial MT"/>
              </a:rPr>
              <a:t> </a:t>
            </a:r>
            <a:r>
              <a:rPr sz="2150" spc="-10" dirty="0">
                <a:latin typeface="Arial MT"/>
                <a:cs typeface="Arial MT"/>
              </a:rPr>
              <a:t>simulating</a:t>
            </a:r>
            <a:r>
              <a:rPr sz="2150" spc="80" dirty="0">
                <a:latin typeface="Arial MT"/>
                <a:cs typeface="Arial MT"/>
              </a:rPr>
              <a:t> </a:t>
            </a:r>
            <a:r>
              <a:rPr sz="2150" dirty="0">
                <a:latin typeface="Arial MT"/>
                <a:cs typeface="Arial MT"/>
              </a:rPr>
              <a:t>retrieval</a:t>
            </a:r>
            <a:r>
              <a:rPr sz="2150" spc="50" dirty="0">
                <a:latin typeface="Arial MT"/>
                <a:cs typeface="Arial MT"/>
              </a:rPr>
              <a:t> </a:t>
            </a:r>
            <a:r>
              <a:rPr sz="2150" dirty="0">
                <a:latin typeface="Arial MT"/>
                <a:cs typeface="Arial MT"/>
              </a:rPr>
              <a:t>from</a:t>
            </a:r>
            <a:r>
              <a:rPr sz="2150" spc="-60" dirty="0">
                <a:latin typeface="Arial MT"/>
                <a:cs typeface="Arial MT"/>
              </a:rPr>
              <a:t> </a:t>
            </a:r>
            <a:r>
              <a:rPr sz="2150" dirty="0">
                <a:latin typeface="Arial MT"/>
                <a:cs typeface="Arial MT"/>
              </a:rPr>
              <a:t>a</a:t>
            </a:r>
            <a:r>
              <a:rPr sz="2150" spc="-45" dirty="0">
                <a:latin typeface="Arial MT"/>
                <a:cs typeface="Arial MT"/>
              </a:rPr>
              <a:t> </a:t>
            </a:r>
            <a:r>
              <a:rPr sz="2150" dirty="0">
                <a:latin typeface="Arial MT"/>
                <a:cs typeface="Arial MT"/>
              </a:rPr>
              <a:t>static,</a:t>
            </a:r>
            <a:r>
              <a:rPr sz="2150" spc="-140" dirty="0">
                <a:latin typeface="Arial MT"/>
                <a:cs typeface="Arial MT"/>
              </a:rPr>
              <a:t> </a:t>
            </a:r>
            <a:r>
              <a:rPr sz="2150" dirty="0">
                <a:latin typeface="Arial MT"/>
                <a:cs typeface="Arial MT"/>
              </a:rPr>
              <a:t>real-world</a:t>
            </a:r>
            <a:r>
              <a:rPr sz="2150" spc="-10" dirty="0">
                <a:latin typeface="Arial MT"/>
                <a:cs typeface="Arial MT"/>
              </a:rPr>
              <a:t> database.</a:t>
            </a:r>
            <a:endParaRPr sz="2150">
              <a:latin typeface="Arial MT"/>
              <a:cs typeface="Arial M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1CA6744-29F7-370B-4E34-03ECC301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09" y="3962400"/>
            <a:ext cx="14405327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>
            <a:extLst>
              <a:ext uri="{FF2B5EF4-FFF2-40B4-BE49-F238E27FC236}">
                <a16:creationId xmlns:a16="http://schemas.microsoft.com/office/drawing/2014/main" id="{46C5A4E2-B548-C853-47D2-1FD0324927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53" y="5181600"/>
            <a:ext cx="10693400" cy="3886200"/>
          </a:xfrm>
          <a:prstGeom prst="rect">
            <a:avLst/>
          </a:prstGeom>
        </p:spPr>
      </p:pic>
      <p:grpSp>
        <p:nvGrpSpPr>
          <p:cNvPr id="48" name="object 3">
            <a:extLst>
              <a:ext uri="{FF2B5EF4-FFF2-40B4-BE49-F238E27FC236}">
                <a16:creationId xmlns:a16="http://schemas.microsoft.com/office/drawing/2014/main" id="{0A6704AC-88C4-A577-1F94-F2AD0FFBED2B}"/>
              </a:ext>
            </a:extLst>
          </p:cNvPr>
          <p:cNvGrpSpPr/>
          <p:nvPr/>
        </p:nvGrpSpPr>
        <p:grpSpPr>
          <a:xfrm>
            <a:off x="3310562" y="1739195"/>
            <a:ext cx="5016500" cy="2501900"/>
            <a:chOff x="5295900" y="1511300"/>
            <a:chExt cx="5016500" cy="2501900"/>
          </a:xfrm>
        </p:grpSpPr>
        <p:pic>
          <p:nvPicPr>
            <p:cNvPr id="49" name="object 4">
              <a:extLst>
                <a:ext uri="{FF2B5EF4-FFF2-40B4-BE49-F238E27FC236}">
                  <a16:creationId xmlns:a16="http://schemas.microsoft.com/office/drawing/2014/main" id="{C5037A7B-47E1-7B73-DB8F-C957EB67C17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5900" y="3124200"/>
              <a:ext cx="5016500" cy="889000"/>
            </a:xfrm>
            <a:prstGeom prst="rect">
              <a:avLst/>
            </a:prstGeom>
          </p:spPr>
        </p:pic>
        <p:pic>
          <p:nvPicPr>
            <p:cNvPr id="50" name="object 5">
              <a:extLst>
                <a:ext uri="{FF2B5EF4-FFF2-40B4-BE49-F238E27FC236}">
                  <a16:creationId xmlns:a16="http://schemas.microsoft.com/office/drawing/2014/main" id="{BFC08447-A863-19DD-34F6-4344AA24994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0900" y="1511300"/>
              <a:ext cx="990600" cy="1587500"/>
            </a:xfrm>
            <a:prstGeom prst="rect">
              <a:avLst/>
            </a:prstGeom>
          </p:spPr>
        </p:pic>
      </p:grpSp>
      <p:sp>
        <p:nvSpPr>
          <p:cNvPr id="53" name="object 7">
            <a:extLst>
              <a:ext uri="{FF2B5EF4-FFF2-40B4-BE49-F238E27FC236}">
                <a16:creationId xmlns:a16="http://schemas.microsoft.com/office/drawing/2014/main" id="{C9DB3DFA-4244-39A3-605C-C0CC47B05304}"/>
              </a:ext>
            </a:extLst>
          </p:cNvPr>
          <p:cNvSpPr txBox="1"/>
          <p:nvPr/>
        </p:nvSpPr>
        <p:spPr>
          <a:xfrm>
            <a:off x="2091383" y="4320822"/>
            <a:ext cx="2663190" cy="6819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897255" marR="5080" indent="-885190">
              <a:lnSpc>
                <a:spcPts val="2500"/>
              </a:lnSpc>
              <a:spcBef>
                <a:spcPts val="320"/>
              </a:spcBef>
            </a:pPr>
            <a:r>
              <a:rPr sz="2200" spc="-40" dirty="0">
                <a:latin typeface="Arial MT"/>
                <a:cs typeface="Arial MT"/>
              </a:rPr>
              <a:t>Supplier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45" dirty="0">
                <a:latin typeface="Arial MT"/>
                <a:cs typeface="Arial MT"/>
              </a:rPr>
              <a:t>Management </a:t>
            </a:r>
            <a:r>
              <a:rPr sz="2200" spc="-95" dirty="0">
                <a:latin typeface="Arial MT"/>
                <a:cs typeface="Arial MT"/>
              </a:rPr>
              <a:t>(Tree</a:t>
            </a:r>
            <a:r>
              <a:rPr sz="2200" spc="-17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1)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A6793D56-7F3B-A76C-7642-1FFF873F78C6}"/>
              </a:ext>
            </a:extLst>
          </p:cNvPr>
          <p:cNvSpPr txBox="1"/>
          <p:nvPr/>
        </p:nvSpPr>
        <p:spPr>
          <a:xfrm>
            <a:off x="6527800" y="2123721"/>
            <a:ext cx="1503045" cy="702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>
              <a:lnSpc>
                <a:spcPts val="2660"/>
              </a:lnSpc>
              <a:spcBef>
                <a:spcPts val="110"/>
              </a:spcBef>
            </a:pPr>
            <a:r>
              <a:rPr sz="2350" spc="-305" dirty="0">
                <a:latin typeface="Arial MT"/>
                <a:cs typeface="Arial MT"/>
              </a:rPr>
              <a:t>CSV</a:t>
            </a:r>
            <a:endParaRPr sz="2350" dirty="0">
              <a:latin typeface="Arial MT"/>
              <a:cs typeface="Arial MT"/>
            </a:endParaRPr>
          </a:p>
          <a:p>
            <a:pPr marL="12700">
              <a:lnSpc>
                <a:spcPts val="2660"/>
              </a:lnSpc>
            </a:pPr>
            <a:r>
              <a:rPr sz="2350" spc="-175" dirty="0">
                <a:latin typeface="Arial MT"/>
                <a:cs typeface="Arial MT"/>
              </a:rPr>
              <a:t>Data</a:t>
            </a:r>
            <a:r>
              <a:rPr sz="2350" spc="15" dirty="0">
                <a:latin typeface="Arial MT"/>
                <a:cs typeface="Arial MT"/>
              </a:rPr>
              <a:t> </a:t>
            </a:r>
            <a:r>
              <a:rPr sz="2350" spc="-130" dirty="0">
                <a:latin typeface="Arial MT"/>
                <a:cs typeface="Arial MT"/>
              </a:rPr>
              <a:t>Source</a:t>
            </a:r>
            <a:endParaRPr sz="2350" dirty="0">
              <a:latin typeface="Arial MT"/>
              <a:cs typeface="Arial MT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AFF4D8F0-355A-5194-E1D1-E3E38847C86F}"/>
              </a:ext>
            </a:extLst>
          </p:cNvPr>
          <p:cNvSpPr txBox="1"/>
          <p:nvPr/>
        </p:nvSpPr>
        <p:spPr>
          <a:xfrm>
            <a:off x="7044383" y="4320822"/>
            <a:ext cx="2300605" cy="6819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681355" marR="5080" indent="-669290">
              <a:lnSpc>
                <a:spcPts val="2500"/>
              </a:lnSpc>
              <a:spcBef>
                <a:spcPts val="320"/>
              </a:spcBef>
            </a:pPr>
            <a:r>
              <a:rPr sz="2200" spc="-40" dirty="0">
                <a:latin typeface="Arial MT"/>
                <a:cs typeface="Arial MT"/>
              </a:rPr>
              <a:t>Shipment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Tracking </a:t>
            </a:r>
            <a:r>
              <a:rPr sz="2200" spc="-80" dirty="0">
                <a:latin typeface="Arial MT"/>
                <a:cs typeface="Arial MT"/>
              </a:rPr>
              <a:t>(Tree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2)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E94F04F2-1EB6-9128-9D8A-33CD8419BE9D}"/>
              </a:ext>
            </a:extLst>
          </p:cNvPr>
          <p:cNvSpPr txBox="1"/>
          <p:nvPr/>
        </p:nvSpPr>
        <p:spPr>
          <a:xfrm>
            <a:off x="11709400" y="5204428"/>
            <a:ext cx="5410200" cy="42438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 marR="31750">
              <a:lnSpc>
                <a:spcPct val="99400"/>
              </a:lnSpc>
              <a:spcBef>
                <a:spcPts val="105"/>
              </a:spcBef>
            </a:pPr>
            <a:r>
              <a:rPr lang="en-US" sz="2400" spc="-20" dirty="0">
                <a:latin typeface="Arial MT"/>
                <a:cs typeface="Arial MT"/>
              </a:rPr>
              <a:t>N</a:t>
            </a:r>
            <a:r>
              <a:rPr sz="2400" spc="-20" dirty="0">
                <a:latin typeface="Arial MT"/>
                <a:cs typeface="Arial MT"/>
              </a:rPr>
              <a:t>ode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Structure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(”BST</a:t>
            </a:r>
            <a:r>
              <a:rPr lang="en-US" sz="2400" spc="-10" dirty="0">
                <a:latin typeface="Arial MT"/>
                <a:cs typeface="Arial MT"/>
              </a:rPr>
              <a:t> n</a:t>
            </a:r>
            <a:r>
              <a:rPr sz="2400" spc="-10" dirty="0">
                <a:latin typeface="Arial MT"/>
                <a:cs typeface="Arial MT"/>
              </a:rPr>
              <a:t>ode'): </a:t>
            </a:r>
            <a:r>
              <a:rPr sz="2400" spc="-130" dirty="0">
                <a:latin typeface="Arial MT"/>
                <a:cs typeface="Arial MT"/>
              </a:rPr>
              <a:t>Each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45" dirty="0">
                <a:latin typeface="Arial MT"/>
                <a:cs typeface="Arial MT"/>
              </a:rPr>
              <a:t>node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45" dirty="0">
                <a:latin typeface="Arial MT"/>
                <a:cs typeface="Arial MT"/>
              </a:rPr>
              <a:t>holds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a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35" dirty="0">
                <a:latin typeface="Arial MT"/>
                <a:cs typeface="Arial MT"/>
              </a:rPr>
              <a:t>Key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(ID), </a:t>
            </a:r>
            <a:r>
              <a:rPr sz="2400" spc="-55" dirty="0">
                <a:latin typeface="Arial MT"/>
                <a:cs typeface="Arial MT"/>
              </a:rPr>
              <a:t>Data </a:t>
            </a:r>
            <a:r>
              <a:rPr sz="2400" spc="-70" dirty="0">
                <a:latin typeface="Arial MT"/>
                <a:cs typeface="Arial MT"/>
              </a:rPr>
              <a:t>(Object), </a:t>
            </a:r>
            <a:r>
              <a:rPr sz="2400" spc="-80" dirty="0">
                <a:latin typeface="Arial MT"/>
                <a:cs typeface="Arial MT"/>
              </a:rPr>
              <a:t>and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30" dirty="0">
                <a:latin typeface="Arial MT"/>
                <a:cs typeface="Arial MT"/>
              </a:rPr>
              <a:t>pointers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to </a:t>
            </a:r>
            <a:r>
              <a:rPr sz="2400" spc="-20" dirty="0">
                <a:latin typeface="Arial MT"/>
                <a:cs typeface="Arial MT"/>
              </a:rPr>
              <a:t>Left/Right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children.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2400" dirty="0">
              <a:latin typeface="Arial MT"/>
              <a:cs typeface="Arial MT"/>
            </a:endParaRPr>
          </a:p>
          <a:p>
            <a:pPr marL="20320" marR="5080" indent="-8255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Sorting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Logic: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150" dirty="0">
                <a:latin typeface="Arial MT"/>
                <a:cs typeface="Arial MT"/>
              </a:rPr>
              <a:t>Keys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65" dirty="0">
                <a:latin typeface="Arial MT"/>
                <a:cs typeface="Arial MT"/>
              </a:rPr>
              <a:t>are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sorted </a:t>
            </a:r>
            <a:r>
              <a:rPr sz="2400" spc="-50" dirty="0">
                <a:latin typeface="Arial MT"/>
                <a:cs typeface="Arial MT"/>
              </a:rPr>
              <a:t>lexicographically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(e.g.,</a:t>
            </a:r>
            <a:r>
              <a:rPr sz="2400" spc="-110" dirty="0">
                <a:latin typeface="Arial MT"/>
                <a:cs typeface="Arial MT"/>
              </a:rPr>
              <a:t>SPL-</a:t>
            </a:r>
            <a:r>
              <a:rPr sz="2400" spc="-70" dirty="0">
                <a:latin typeface="Arial MT"/>
                <a:cs typeface="Arial MT"/>
              </a:rPr>
              <a:t>00001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&lt;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90" dirty="0">
                <a:latin typeface="Arial MT"/>
                <a:cs typeface="Arial MT"/>
              </a:rPr>
              <a:t>SPL-</a:t>
            </a:r>
            <a:r>
              <a:rPr sz="2400" spc="-10" dirty="0">
                <a:latin typeface="Arial MT"/>
                <a:cs typeface="Arial MT"/>
              </a:rPr>
              <a:t>00002).</a:t>
            </a:r>
            <a:endParaRPr lang="en-US" sz="2400" spc="-10" dirty="0">
              <a:latin typeface="Arial MT"/>
              <a:cs typeface="Arial MT"/>
            </a:endParaRPr>
          </a:p>
          <a:p>
            <a:pPr marL="25400">
              <a:lnSpc>
                <a:spcPts val="2300"/>
              </a:lnSpc>
            </a:pPr>
            <a:endParaRPr lang="en-US" sz="2400" spc="-10" dirty="0">
              <a:latin typeface="Arial MT"/>
              <a:cs typeface="Arial MT"/>
            </a:endParaRPr>
          </a:p>
          <a:p>
            <a:pPr marL="25400">
              <a:lnSpc>
                <a:spcPts val="2300"/>
              </a:lnSpc>
            </a:pPr>
            <a:r>
              <a:rPr lang="en-US" sz="2400" b="0" i="0" dirty="0">
                <a:effectLst/>
                <a:latin typeface="Arial MT"/>
              </a:rPr>
              <a:t>Traversal: </a:t>
            </a:r>
            <a:r>
              <a:rPr lang="en-US" sz="2400" b="0" i="0" dirty="0" err="1">
                <a:effectLst/>
                <a:latin typeface="Arial MT"/>
              </a:rPr>
              <a:t>in_order_traversal</a:t>
            </a:r>
            <a:r>
              <a:rPr lang="en-US" sz="2400" b="0" i="0" dirty="0">
                <a:effectLst/>
                <a:latin typeface="Arial MT"/>
              </a:rPr>
              <a:t>() used to display sorted data tables.</a:t>
            </a:r>
            <a:endParaRPr lang="en-US" sz="2400" dirty="0">
              <a:effectLst/>
              <a:latin typeface="Arial MT"/>
            </a:endParaRPr>
          </a:p>
          <a:p>
            <a:pPr marL="25400">
              <a:lnSpc>
                <a:spcPts val="2300"/>
              </a:lnSpc>
            </a:pPr>
            <a:endParaRPr dirty="0">
              <a:latin typeface="Arial MT"/>
              <a:cs typeface="Arial MT"/>
            </a:endParaRPr>
          </a:p>
        </p:txBody>
      </p:sp>
      <p:sp>
        <p:nvSpPr>
          <p:cNvPr id="57" name="object 9">
            <a:extLst>
              <a:ext uri="{FF2B5EF4-FFF2-40B4-BE49-F238E27FC236}">
                <a16:creationId xmlns:a16="http://schemas.microsoft.com/office/drawing/2014/main" id="{3307D34B-25C1-FDD3-56F5-FE35BF095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800" y="331597"/>
            <a:ext cx="15450105" cy="100091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r>
              <a:rPr lang="en-US" dirty="0"/>
              <a:t>BST Implementation: Solution 1 Architecture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314DCFBF-7888-EC1E-3CAB-F601E99E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777378"/>
            <a:ext cx="11242397" cy="4634271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2150" y="2987489"/>
            <a:ext cx="8633720" cy="1586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2110" y="441857"/>
            <a:ext cx="13595350" cy="833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ts val="6415"/>
              </a:lnSpc>
              <a:spcBef>
                <a:spcPts val="100"/>
              </a:spcBef>
            </a:pPr>
            <a:r>
              <a:rPr lang="en-US" dirty="0"/>
              <a:t>Implemented Functions</a:t>
            </a:r>
            <a:endParaRPr sz="6050" dirty="0"/>
          </a:p>
        </p:txBody>
      </p:sp>
      <p:sp>
        <p:nvSpPr>
          <p:cNvPr id="11" name="object 11"/>
          <p:cNvSpPr txBox="1"/>
          <p:nvPr/>
        </p:nvSpPr>
        <p:spPr>
          <a:xfrm>
            <a:off x="944380" y="1724181"/>
            <a:ext cx="549359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100" dirty="0">
                <a:solidFill>
                  <a:srgbClr val="527E52"/>
                </a:solidFill>
                <a:latin typeface="+mj-lt"/>
                <a:cs typeface="Calibri"/>
              </a:rPr>
              <a:t>Insert</a:t>
            </a:r>
            <a:r>
              <a:rPr lang="en-US" sz="4400" spc="100" dirty="0">
                <a:solidFill>
                  <a:srgbClr val="527E52"/>
                </a:solidFill>
                <a:latin typeface="+mj-lt"/>
                <a:cs typeface="Calibri"/>
              </a:rPr>
              <a:t> Operation</a:t>
            </a:r>
            <a:endParaRPr sz="4400" dirty="0">
              <a:latin typeface="+mj-lt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9093" y="2414755"/>
            <a:ext cx="7128907" cy="87908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dirty="0">
                <a:latin typeface="+mj-lt"/>
                <a:cs typeface="Calibri"/>
              </a:rPr>
              <a:t>A</a:t>
            </a:r>
            <a:r>
              <a:rPr sz="2800" spc="15" dirty="0">
                <a:latin typeface="+mj-lt"/>
                <a:cs typeface="Calibri"/>
              </a:rPr>
              <a:t> </a:t>
            </a:r>
            <a:r>
              <a:rPr sz="2800" dirty="0">
                <a:latin typeface="+mj-lt"/>
                <a:cs typeface="Calibri"/>
              </a:rPr>
              <a:t>recursive</a:t>
            </a:r>
            <a:r>
              <a:rPr sz="2800" spc="100" dirty="0">
                <a:latin typeface="+mj-lt"/>
                <a:cs typeface="Calibri"/>
              </a:rPr>
              <a:t> </a:t>
            </a:r>
            <a:r>
              <a:rPr sz="2800" dirty="0">
                <a:latin typeface="+mj-lt"/>
                <a:cs typeface="Calibri"/>
              </a:rPr>
              <a:t>function</a:t>
            </a:r>
            <a:r>
              <a:rPr sz="2800" spc="105" dirty="0">
                <a:latin typeface="+mj-lt"/>
                <a:cs typeface="Calibri"/>
              </a:rPr>
              <a:t> </a:t>
            </a:r>
            <a:r>
              <a:rPr sz="2800" spc="70" dirty="0">
                <a:latin typeface="+mj-lt"/>
                <a:cs typeface="Calibri"/>
              </a:rPr>
              <a:t>places</a:t>
            </a:r>
            <a:r>
              <a:rPr sz="2800" spc="10" dirty="0">
                <a:latin typeface="+mj-lt"/>
                <a:cs typeface="Calibri"/>
              </a:rPr>
              <a:t> </a:t>
            </a:r>
            <a:r>
              <a:rPr sz="2800" dirty="0">
                <a:latin typeface="+mj-lt"/>
                <a:cs typeface="Calibri"/>
              </a:rPr>
              <a:t>new</a:t>
            </a:r>
            <a:r>
              <a:rPr sz="2800" spc="45" dirty="0">
                <a:latin typeface="+mj-lt"/>
                <a:cs typeface="Calibri"/>
              </a:rPr>
              <a:t> </a:t>
            </a:r>
            <a:r>
              <a:rPr sz="2800" dirty="0">
                <a:latin typeface="+mj-lt"/>
                <a:cs typeface="Calibri"/>
              </a:rPr>
              <a:t>nodes</a:t>
            </a:r>
            <a:r>
              <a:rPr sz="2800" spc="55" dirty="0">
                <a:latin typeface="+mj-lt"/>
                <a:cs typeface="Calibri"/>
              </a:rPr>
              <a:t> </a:t>
            </a:r>
            <a:r>
              <a:rPr sz="2800" dirty="0">
                <a:latin typeface="+mj-lt"/>
                <a:cs typeface="Calibri"/>
              </a:rPr>
              <a:t>within</a:t>
            </a:r>
            <a:r>
              <a:rPr sz="2800" spc="114" dirty="0">
                <a:latin typeface="+mj-lt"/>
                <a:cs typeface="Calibri"/>
              </a:rPr>
              <a:t> </a:t>
            </a:r>
            <a:r>
              <a:rPr sz="2800" dirty="0">
                <a:latin typeface="+mj-lt"/>
                <a:cs typeface="Calibri"/>
              </a:rPr>
              <a:t>the</a:t>
            </a:r>
            <a:r>
              <a:rPr sz="2800" spc="20" dirty="0">
                <a:latin typeface="+mj-lt"/>
                <a:cs typeface="Calibri"/>
              </a:rPr>
              <a:t> </a:t>
            </a:r>
            <a:r>
              <a:rPr sz="2800" spc="-10" dirty="0">
                <a:latin typeface="+mj-lt"/>
                <a:cs typeface="Calibri"/>
              </a:rPr>
              <a:t>tree.</a:t>
            </a:r>
            <a:endParaRPr sz="2800" dirty="0">
              <a:latin typeface="+mj-lt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4380" y="3331172"/>
            <a:ext cx="7486787" cy="9534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fontAlgn="t"/>
            <a:r>
              <a:rPr lang="en-US" sz="2000" dirty="0"/>
              <a:t>1.If </a:t>
            </a:r>
            <a:r>
              <a:rPr lang="en-US" sz="2000" dirty="0" err="1"/>
              <a:t>new_key</a:t>
            </a:r>
            <a:r>
              <a:rPr lang="en-US" sz="2000" dirty="0"/>
              <a:t> &lt; </a:t>
            </a:r>
            <a:r>
              <a:rPr lang="en-US" sz="2000" dirty="0" err="1"/>
              <a:t>current_node.key</a:t>
            </a:r>
            <a:r>
              <a:rPr lang="en-US" sz="2000" dirty="0"/>
              <a:t>”, traverse to the left” child.</a:t>
            </a:r>
          </a:p>
          <a:p>
            <a:pPr fontAlgn="t"/>
            <a:r>
              <a:rPr lang="en-US" sz="2000" dirty="0"/>
              <a:t>2.If </a:t>
            </a:r>
            <a:r>
              <a:rPr lang="en-US" sz="2000" dirty="0" err="1"/>
              <a:t>new_key</a:t>
            </a:r>
            <a:r>
              <a:rPr lang="en-US" sz="2000" dirty="0"/>
              <a:t> &gt; </a:t>
            </a:r>
            <a:r>
              <a:rPr lang="en-US" sz="2000" dirty="0" err="1"/>
              <a:t>current_node</a:t>
            </a:r>
            <a:r>
              <a:rPr lang="en-US" sz="2000" dirty="0"/>
              <a:t>. key”, traverse to the right” child.</a:t>
            </a:r>
            <a:endParaRPr lang="en-US" sz="2000" spc="-8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spc="-80" dirty="0">
                <a:latin typeface="Arial MT"/>
                <a:cs typeface="Arial MT"/>
              </a:rPr>
              <a:t>3.Repeat</a:t>
            </a:r>
            <a:r>
              <a:rPr lang="en-US" sz="2000" spc="-105" dirty="0">
                <a:latin typeface="Arial MT"/>
                <a:cs typeface="Arial MT"/>
              </a:rPr>
              <a:t> </a:t>
            </a:r>
            <a:r>
              <a:rPr lang="en-US" sz="2000" spc="-25" dirty="0">
                <a:latin typeface="Arial MT"/>
                <a:cs typeface="Arial MT"/>
              </a:rPr>
              <a:t>until</a:t>
            </a:r>
            <a:r>
              <a:rPr lang="en-US" sz="2000" spc="-155" dirty="0">
                <a:latin typeface="Arial MT"/>
                <a:cs typeface="Arial MT"/>
              </a:rPr>
              <a:t> </a:t>
            </a:r>
            <a:r>
              <a:rPr lang="en-US" sz="2000" spc="-210" dirty="0">
                <a:latin typeface="Arial MT"/>
                <a:cs typeface="Arial MT"/>
              </a:rPr>
              <a:t>a</a:t>
            </a:r>
            <a:r>
              <a:rPr lang="en-US" sz="2000" spc="-50" dirty="0">
                <a:latin typeface="Arial MT"/>
                <a:cs typeface="Arial MT"/>
              </a:rPr>
              <a:t> </a:t>
            </a:r>
            <a:r>
              <a:rPr lang="en-US" sz="2000" spc="-75" dirty="0">
                <a:latin typeface="Arial MT"/>
                <a:cs typeface="Arial MT"/>
              </a:rPr>
              <a:t>null</a:t>
            </a:r>
            <a:r>
              <a:rPr lang="en-US" sz="2000" spc="-105" dirty="0">
                <a:latin typeface="Arial MT"/>
                <a:cs typeface="Arial MT"/>
              </a:rPr>
              <a:t> </a:t>
            </a:r>
            <a:r>
              <a:rPr lang="en-US" sz="2000" spc="-55" dirty="0">
                <a:latin typeface="Arial MT"/>
                <a:cs typeface="Arial MT"/>
              </a:rPr>
              <a:t>position</a:t>
            </a:r>
            <a:r>
              <a:rPr lang="en-US" sz="2000" spc="-12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is</a:t>
            </a:r>
            <a:r>
              <a:rPr lang="en-US" sz="2000" spc="-185" dirty="0">
                <a:latin typeface="Arial MT"/>
                <a:cs typeface="Arial MT"/>
              </a:rPr>
              <a:t> </a:t>
            </a:r>
            <a:r>
              <a:rPr lang="en-US" sz="2000" spc="-50" dirty="0">
                <a:latin typeface="Arial MT"/>
                <a:cs typeface="Arial MT"/>
              </a:rPr>
              <a:t>found</a:t>
            </a:r>
            <a:r>
              <a:rPr lang="en-US" sz="2000" spc="-95" dirty="0">
                <a:latin typeface="Arial MT"/>
                <a:cs typeface="Arial MT"/>
              </a:rPr>
              <a:t> </a:t>
            </a:r>
            <a:r>
              <a:rPr lang="en-US" sz="2000" spc="-135" dirty="0">
                <a:latin typeface="Arial MT"/>
                <a:cs typeface="Arial MT"/>
              </a:rPr>
              <a:t>and</a:t>
            </a:r>
            <a:r>
              <a:rPr lang="en-US" sz="2000" spc="-65" dirty="0">
                <a:latin typeface="Arial MT"/>
                <a:cs typeface="Arial MT"/>
              </a:rPr>
              <a:t> </a:t>
            </a:r>
            <a:r>
              <a:rPr lang="en-US" sz="2000" spc="-25" dirty="0">
                <a:latin typeface="Arial MT"/>
                <a:cs typeface="Arial MT"/>
              </a:rPr>
              <a:t>insert</a:t>
            </a:r>
            <a:r>
              <a:rPr lang="en-US" sz="2000" spc="-15" dirty="0">
                <a:latin typeface="Arial MT"/>
                <a:cs typeface="Arial MT"/>
              </a:rPr>
              <a:t> </a:t>
            </a:r>
            <a:r>
              <a:rPr lang="en-US" sz="2000" spc="-10" dirty="0">
                <a:latin typeface="Arial MT"/>
                <a:cs typeface="Arial MT"/>
              </a:rPr>
              <a:t>the</a:t>
            </a:r>
            <a:r>
              <a:rPr lang="en-US" sz="2000" spc="-175" dirty="0">
                <a:latin typeface="Arial MT"/>
                <a:cs typeface="Arial MT"/>
              </a:rPr>
              <a:t> </a:t>
            </a:r>
            <a:r>
              <a:rPr lang="en-US" sz="2000" spc="-80" dirty="0">
                <a:latin typeface="Arial MT"/>
                <a:cs typeface="Arial MT"/>
              </a:rPr>
              <a:t>new</a:t>
            </a:r>
            <a:r>
              <a:rPr lang="en-US" sz="2000" spc="-85" dirty="0">
                <a:latin typeface="Arial MT"/>
                <a:cs typeface="Arial MT"/>
              </a:rPr>
              <a:t> </a:t>
            </a:r>
            <a:r>
              <a:rPr lang="en-US" sz="2000" spc="-35" dirty="0">
                <a:latin typeface="Arial MT"/>
                <a:cs typeface="Arial MT"/>
              </a:rPr>
              <a:t>node.</a:t>
            </a:r>
            <a:endParaRPr lang="en-US" sz="20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31166" y="1431102"/>
            <a:ext cx="9945536" cy="139076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105"/>
              </a:spcBef>
            </a:pPr>
            <a:r>
              <a:rPr sz="4400" dirty="0">
                <a:solidFill>
                  <a:srgbClr val="4B724D"/>
                </a:solidFill>
                <a:latin typeface="+mj-lt"/>
                <a:cs typeface="Arial MT"/>
              </a:rPr>
              <a:t>Search</a:t>
            </a:r>
            <a:r>
              <a:rPr sz="4400" spc="-125" dirty="0">
                <a:solidFill>
                  <a:srgbClr val="4B724D"/>
                </a:solidFill>
                <a:latin typeface="+mj-lt"/>
                <a:cs typeface="Arial MT"/>
              </a:rPr>
              <a:t> </a:t>
            </a:r>
            <a:r>
              <a:rPr lang="en-US" sz="4400" spc="-125" dirty="0">
                <a:solidFill>
                  <a:srgbClr val="4B724D"/>
                </a:solidFill>
                <a:latin typeface="+mj-lt"/>
                <a:cs typeface="Arial MT"/>
              </a:rPr>
              <a:t>Operation:</a:t>
            </a:r>
          </a:p>
          <a:p>
            <a:pPr marL="15875">
              <a:lnSpc>
                <a:spcPct val="100000"/>
              </a:lnSpc>
              <a:spcBef>
                <a:spcPts val="1105"/>
              </a:spcBef>
            </a:pPr>
            <a:r>
              <a:rPr sz="2800" spc="-95" dirty="0">
                <a:latin typeface="+mj-lt"/>
                <a:cs typeface="Arial MT"/>
              </a:rPr>
              <a:t>Traverses</a:t>
            </a:r>
            <a:r>
              <a:rPr sz="2800" spc="-35" dirty="0">
                <a:latin typeface="+mj-lt"/>
                <a:cs typeface="Arial MT"/>
              </a:rPr>
              <a:t> </a:t>
            </a:r>
            <a:r>
              <a:rPr sz="2800" spc="-285" dirty="0">
                <a:latin typeface="+mj-lt"/>
                <a:cs typeface="Arial MT"/>
              </a:rPr>
              <a:t>a</a:t>
            </a:r>
            <a:r>
              <a:rPr sz="2800" spc="60" dirty="0">
                <a:latin typeface="+mj-lt"/>
                <a:cs typeface="Arial MT"/>
              </a:rPr>
              <a:t> </a:t>
            </a:r>
            <a:r>
              <a:rPr sz="2800" spc="-65" dirty="0">
                <a:latin typeface="+mj-lt"/>
                <a:cs typeface="Arial MT"/>
              </a:rPr>
              <a:t>single</a:t>
            </a:r>
            <a:r>
              <a:rPr sz="2800" spc="-100" dirty="0">
                <a:latin typeface="+mj-lt"/>
                <a:cs typeface="Arial MT"/>
              </a:rPr>
              <a:t> </a:t>
            </a:r>
            <a:r>
              <a:rPr sz="2800" dirty="0">
                <a:latin typeface="+mj-lt"/>
                <a:cs typeface="Arial MT"/>
              </a:rPr>
              <a:t>path</a:t>
            </a:r>
            <a:r>
              <a:rPr sz="2800" spc="-75" dirty="0">
                <a:latin typeface="+mj-lt"/>
                <a:cs typeface="Arial MT"/>
              </a:rPr>
              <a:t> </a:t>
            </a:r>
            <a:r>
              <a:rPr sz="2800" spc="-40" dirty="0">
                <a:latin typeface="+mj-lt"/>
                <a:cs typeface="Arial MT"/>
              </a:rPr>
              <a:t>from</a:t>
            </a:r>
            <a:r>
              <a:rPr sz="2800" spc="-70" dirty="0">
                <a:latin typeface="+mj-lt"/>
                <a:cs typeface="Arial MT"/>
              </a:rPr>
              <a:t> </a:t>
            </a:r>
            <a:r>
              <a:rPr sz="2800" dirty="0">
                <a:latin typeface="+mj-lt"/>
                <a:cs typeface="Arial MT"/>
              </a:rPr>
              <a:t>the</a:t>
            </a:r>
            <a:r>
              <a:rPr sz="2800" spc="-155" dirty="0">
                <a:latin typeface="+mj-lt"/>
                <a:cs typeface="Arial MT"/>
              </a:rPr>
              <a:t> </a:t>
            </a:r>
            <a:r>
              <a:rPr sz="2800" dirty="0">
                <a:latin typeface="+mj-lt"/>
                <a:cs typeface="Arial MT"/>
              </a:rPr>
              <a:t>root</a:t>
            </a:r>
            <a:r>
              <a:rPr sz="2800" spc="-40" dirty="0">
                <a:latin typeface="+mj-lt"/>
                <a:cs typeface="Arial MT"/>
              </a:rPr>
              <a:t> </a:t>
            </a:r>
            <a:r>
              <a:rPr sz="2800" dirty="0">
                <a:latin typeface="+mj-lt"/>
                <a:cs typeface="Arial MT"/>
              </a:rPr>
              <a:t>to</a:t>
            </a:r>
            <a:r>
              <a:rPr sz="2800" spc="-145" dirty="0">
                <a:latin typeface="+mj-lt"/>
                <a:cs typeface="Arial MT"/>
              </a:rPr>
              <a:t> </a:t>
            </a:r>
            <a:r>
              <a:rPr sz="2800" dirty="0">
                <a:latin typeface="+mj-lt"/>
                <a:cs typeface="Arial MT"/>
              </a:rPr>
              <a:t>find</a:t>
            </a:r>
            <a:r>
              <a:rPr sz="2800" spc="-75" dirty="0">
                <a:latin typeface="+mj-lt"/>
                <a:cs typeface="Arial MT"/>
              </a:rPr>
              <a:t> </a:t>
            </a:r>
            <a:r>
              <a:rPr sz="2800" spc="-160" dirty="0">
                <a:latin typeface="+mj-lt"/>
                <a:cs typeface="Arial MT"/>
              </a:rPr>
              <a:t>a</a:t>
            </a:r>
            <a:r>
              <a:rPr sz="2800" spc="-55" dirty="0">
                <a:latin typeface="+mj-lt"/>
                <a:cs typeface="Arial MT"/>
              </a:rPr>
              <a:t> </a:t>
            </a:r>
            <a:r>
              <a:rPr sz="2800" spc="-20" dirty="0">
                <a:latin typeface="+mj-lt"/>
                <a:cs typeface="Arial MT"/>
              </a:rPr>
              <a:t>specific</a:t>
            </a:r>
            <a:r>
              <a:rPr sz="2800" spc="95" dirty="0">
                <a:latin typeface="+mj-lt"/>
                <a:cs typeface="Arial MT"/>
              </a:rPr>
              <a:t> </a:t>
            </a:r>
            <a:r>
              <a:rPr sz="2800" spc="-10" dirty="0">
                <a:latin typeface="+mj-lt"/>
                <a:cs typeface="Arial MT"/>
              </a:rPr>
              <a:t>node.</a:t>
            </a:r>
            <a:endParaRPr sz="2800" dirty="0">
              <a:latin typeface="+mj-lt"/>
              <a:cs typeface="Arial MT"/>
            </a:endParaRPr>
          </a:p>
        </p:txBody>
      </p:sp>
      <p:sp>
        <p:nvSpPr>
          <p:cNvPr id="16" name="object 16"/>
          <p:cNvSpPr txBox="1">
            <a:spLocks/>
          </p:cNvSpPr>
          <p:nvPr/>
        </p:nvSpPr>
        <p:spPr>
          <a:xfrm>
            <a:off x="8703870" y="3795470"/>
            <a:ext cx="8153400" cy="61266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3335">
              <a:lnSpc>
                <a:spcPct val="101299"/>
              </a:lnSpc>
              <a:spcBef>
                <a:spcPts val="80"/>
              </a:spcBef>
              <a:tabLst>
                <a:tab pos="7886065" algn="l"/>
              </a:tabLst>
            </a:pPr>
            <a:r>
              <a:rPr sz="2000" spc="-100" dirty="0">
                <a:latin typeface="Arial MT"/>
                <a:cs typeface="Arial MT"/>
              </a:rPr>
              <a:t>The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35" dirty="0">
                <a:latin typeface="Arial MT"/>
                <a:cs typeface="Arial MT"/>
              </a:rPr>
              <a:t>operation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90" dirty="0">
                <a:latin typeface="Arial MT"/>
                <a:cs typeface="Arial MT"/>
              </a:rPr>
              <a:t>has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time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35" dirty="0">
                <a:latin typeface="Arial MT"/>
                <a:cs typeface="Arial MT"/>
              </a:rPr>
              <a:t>complexity</a:t>
            </a:r>
            <a:r>
              <a:rPr sz="2000" spc="1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100" dirty="0">
                <a:latin typeface="Arial MT"/>
                <a:cs typeface="Arial MT"/>
              </a:rPr>
              <a:t>‘0(h)',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40" dirty="0">
                <a:latin typeface="Arial MT"/>
                <a:cs typeface="Arial MT"/>
              </a:rPr>
              <a:t>where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'</a:t>
            </a:r>
            <a:r>
              <a:rPr sz="2000" spc="-25" dirty="0" err="1">
                <a:latin typeface="Arial MT"/>
                <a:cs typeface="Arial MT"/>
              </a:rPr>
              <a:t>h‘</a:t>
            </a:r>
            <a:r>
              <a:rPr sz="2000" dirty="0" err="1">
                <a:latin typeface="Arial MT"/>
                <a:cs typeface="Arial MT"/>
              </a:rPr>
              <a:t>is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the </a:t>
            </a:r>
            <a:r>
              <a:rPr sz="2000" dirty="0">
                <a:latin typeface="Arial MT"/>
                <a:cs typeface="Arial MT"/>
              </a:rPr>
              <a:t>height</a:t>
            </a:r>
            <a:r>
              <a:rPr sz="2000" spc="-1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tree.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70" dirty="0">
                <a:latin typeface="Arial MT"/>
                <a:cs typeface="Arial MT"/>
              </a:rPr>
              <a:t>This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highly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efficient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40" dirty="0">
                <a:latin typeface="Arial MT"/>
                <a:cs typeface="Arial MT"/>
              </a:rPr>
              <a:t>balanced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trees.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5026" y="608982"/>
            <a:ext cx="14051915" cy="7467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5630"/>
              </a:lnSpc>
              <a:spcBef>
                <a:spcPts val="120"/>
              </a:spcBef>
            </a:pPr>
            <a:r>
              <a:rPr lang="en-US" sz="5400" spc="-450" dirty="0">
                <a:solidFill>
                  <a:srgbClr val="1F1F1F"/>
                </a:solidFill>
              </a:rPr>
              <a:t>The</a:t>
            </a:r>
            <a:r>
              <a:rPr lang="en-US" sz="5400" spc="-720" dirty="0">
                <a:solidFill>
                  <a:srgbClr val="1F1F1F"/>
                </a:solidFill>
              </a:rPr>
              <a:t> </a:t>
            </a:r>
            <a:r>
              <a:rPr lang="en-US" sz="5400" spc="-330" dirty="0">
                <a:solidFill>
                  <a:srgbClr val="1C1C1C"/>
                </a:solidFill>
              </a:rPr>
              <a:t>Deletion</a:t>
            </a:r>
            <a:r>
              <a:rPr lang="en-US" sz="5400" spc="-240" dirty="0">
                <a:solidFill>
                  <a:srgbClr val="1C1C1C"/>
                </a:solidFill>
              </a:rPr>
              <a:t> </a:t>
            </a:r>
            <a:r>
              <a:rPr lang="en-US" sz="5400" spc="-245" dirty="0">
                <a:solidFill>
                  <a:srgbClr val="1A1A1A"/>
                </a:solidFill>
              </a:rPr>
              <a:t>Operation:</a:t>
            </a:r>
            <a:r>
              <a:rPr lang="en-US" sz="5400" spc="-505" dirty="0">
                <a:solidFill>
                  <a:srgbClr val="1A1A1A"/>
                </a:solidFill>
              </a:rPr>
              <a:t> </a:t>
            </a:r>
            <a:r>
              <a:rPr lang="en-US" sz="5400" spc="-355" dirty="0">
                <a:solidFill>
                  <a:srgbClr val="161616"/>
                </a:solidFill>
              </a:rPr>
              <a:t>Handling</a:t>
            </a:r>
            <a:r>
              <a:rPr lang="en-US" sz="5400" spc="-225" dirty="0">
                <a:solidFill>
                  <a:srgbClr val="161616"/>
                </a:solidFill>
              </a:rPr>
              <a:t> </a:t>
            </a:r>
            <a:r>
              <a:rPr lang="en-US" sz="5400" spc="-200" dirty="0">
                <a:solidFill>
                  <a:srgbClr val="262626"/>
                </a:solidFill>
              </a:rPr>
              <a:t>All</a:t>
            </a:r>
            <a:r>
              <a:rPr lang="en-US" sz="5400" spc="-810" dirty="0">
                <a:solidFill>
                  <a:srgbClr val="262626"/>
                </a:solidFill>
              </a:rPr>
              <a:t> </a:t>
            </a:r>
            <a:r>
              <a:rPr lang="en-US" sz="5400" spc="-525" dirty="0">
                <a:solidFill>
                  <a:srgbClr val="242424"/>
                </a:solidFill>
              </a:rPr>
              <a:t>Cases</a:t>
            </a:r>
            <a:endParaRPr sz="51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3637" y="1486845"/>
            <a:ext cx="9926955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2910"/>
              </a:spcBef>
              <a:tabLst>
                <a:tab pos="5457825" algn="l"/>
              </a:tabLst>
            </a:pPr>
            <a:r>
              <a:rPr sz="2500" spc="-110" dirty="0">
                <a:solidFill>
                  <a:srgbClr val="48724D"/>
                </a:solidFill>
                <a:latin typeface="Arial MT"/>
                <a:cs typeface="Arial MT"/>
              </a:rPr>
              <a:t>Case</a:t>
            </a:r>
            <a:r>
              <a:rPr sz="2500" spc="-170" dirty="0">
                <a:solidFill>
                  <a:srgbClr val="48724D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466E50"/>
                </a:solidFill>
                <a:latin typeface="Arial MT"/>
                <a:cs typeface="Arial MT"/>
              </a:rPr>
              <a:t>1:</a:t>
            </a:r>
            <a:r>
              <a:rPr sz="2500" spc="-155" dirty="0">
                <a:solidFill>
                  <a:srgbClr val="466E50"/>
                </a:solidFill>
                <a:latin typeface="Arial MT"/>
                <a:cs typeface="Arial MT"/>
              </a:rPr>
              <a:t> </a:t>
            </a:r>
            <a:r>
              <a:rPr sz="2500" spc="-90" dirty="0">
                <a:solidFill>
                  <a:srgbClr val="698970"/>
                </a:solidFill>
                <a:latin typeface="Arial MT"/>
                <a:cs typeface="Arial MT"/>
              </a:rPr>
              <a:t>The</a:t>
            </a:r>
            <a:r>
              <a:rPr sz="2500" spc="-85" dirty="0">
                <a:solidFill>
                  <a:srgbClr val="698970"/>
                </a:solidFill>
                <a:latin typeface="Arial MT"/>
                <a:cs typeface="Arial MT"/>
              </a:rPr>
              <a:t> </a:t>
            </a:r>
            <a:r>
              <a:rPr sz="2500" spc="-30" dirty="0">
                <a:solidFill>
                  <a:srgbClr val="4B7952"/>
                </a:solidFill>
                <a:latin typeface="Arial MT"/>
                <a:cs typeface="Arial MT"/>
              </a:rPr>
              <a:t>Node</a:t>
            </a:r>
            <a:r>
              <a:rPr sz="2500" spc="-90" dirty="0">
                <a:solidFill>
                  <a:srgbClr val="4B7952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49724F"/>
                </a:solidFill>
                <a:latin typeface="Arial MT"/>
                <a:cs typeface="Arial MT"/>
              </a:rPr>
              <a:t>is</a:t>
            </a:r>
            <a:r>
              <a:rPr sz="2500" spc="-45" dirty="0">
                <a:solidFill>
                  <a:srgbClr val="49724F"/>
                </a:solidFill>
                <a:latin typeface="Arial MT"/>
                <a:cs typeface="Arial MT"/>
              </a:rPr>
              <a:t> </a:t>
            </a:r>
            <a:r>
              <a:rPr sz="2500" spc="-254" dirty="0">
                <a:solidFill>
                  <a:srgbClr val="4D7956"/>
                </a:solidFill>
                <a:latin typeface="Arial MT"/>
                <a:cs typeface="Arial MT"/>
              </a:rPr>
              <a:t>a</a:t>
            </a:r>
            <a:r>
              <a:rPr sz="2500" spc="-30" dirty="0">
                <a:solidFill>
                  <a:srgbClr val="4D7956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487752"/>
                </a:solidFill>
                <a:latin typeface="Arial MT"/>
                <a:cs typeface="Arial MT"/>
              </a:rPr>
              <a:t>Leaf</a:t>
            </a:r>
            <a:r>
              <a:rPr sz="2500" dirty="0">
                <a:solidFill>
                  <a:srgbClr val="487752"/>
                </a:solidFill>
                <a:latin typeface="Arial MT"/>
                <a:cs typeface="Arial MT"/>
              </a:rPr>
              <a:t>	</a:t>
            </a:r>
            <a:r>
              <a:rPr sz="2350" dirty="0">
                <a:solidFill>
                  <a:srgbClr val="4B7250"/>
                </a:solidFill>
                <a:latin typeface="Arial MT"/>
                <a:cs typeface="Arial MT"/>
              </a:rPr>
              <a:t>Case</a:t>
            </a:r>
            <a:r>
              <a:rPr sz="2350" spc="75" dirty="0">
                <a:solidFill>
                  <a:srgbClr val="4B7250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4F8259"/>
                </a:solidFill>
                <a:latin typeface="Arial MT"/>
                <a:cs typeface="Arial MT"/>
              </a:rPr>
              <a:t>2:</a:t>
            </a:r>
            <a:r>
              <a:rPr sz="2350" spc="-100" dirty="0">
                <a:solidFill>
                  <a:srgbClr val="4F8259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577E60"/>
                </a:solidFill>
                <a:latin typeface="Arial MT"/>
                <a:cs typeface="Arial MT"/>
              </a:rPr>
              <a:t>The</a:t>
            </a:r>
            <a:r>
              <a:rPr sz="2350" spc="40" dirty="0">
                <a:solidFill>
                  <a:srgbClr val="577E60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497C54"/>
                </a:solidFill>
                <a:latin typeface="Arial MT"/>
                <a:cs typeface="Arial MT"/>
              </a:rPr>
              <a:t>Node</a:t>
            </a:r>
            <a:r>
              <a:rPr sz="2350" spc="50" dirty="0">
                <a:solidFill>
                  <a:srgbClr val="497C54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48744F"/>
                </a:solidFill>
                <a:latin typeface="Arial MT"/>
                <a:cs typeface="Arial MT"/>
              </a:rPr>
              <a:t>has</a:t>
            </a:r>
            <a:r>
              <a:rPr sz="2350" spc="-10" dirty="0">
                <a:solidFill>
                  <a:srgbClr val="48744F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527756"/>
                </a:solidFill>
                <a:latin typeface="Arial MT"/>
                <a:cs typeface="Arial MT"/>
              </a:rPr>
              <a:t>One</a:t>
            </a:r>
            <a:r>
              <a:rPr sz="2350" spc="100" dirty="0">
                <a:solidFill>
                  <a:srgbClr val="527756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49724F"/>
                </a:solidFill>
                <a:latin typeface="Arial MT"/>
                <a:cs typeface="Arial MT"/>
              </a:rPr>
              <a:t>Child</a:t>
            </a:r>
            <a:endParaRPr sz="235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7927" y="2289320"/>
            <a:ext cx="3129280" cy="681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570"/>
              </a:lnSpc>
              <a:spcBef>
                <a:spcPts val="120"/>
              </a:spcBef>
            </a:pPr>
            <a:r>
              <a:rPr sz="2200" spc="-10" dirty="0">
                <a:solidFill>
                  <a:srgbClr val="363636"/>
                </a:solidFill>
                <a:latin typeface="Arial MT"/>
                <a:cs typeface="Arial MT"/>
              </a:rPr>
              <a:t>Logic:</a:t>
            </a:r>
            <a:endParaRPr sz="2200">
              <a:latin typeface="Arial MT"/>
              <a:cs typeface="Arial MT"/>
            </a:endParaRPr>
          </a:p>
          <a:p>
            <a:pPr marL="13970">
              <a:lnSpc>
                <a:spcPts val="2570"/>
              </a:lnSpc>
            </a:pPr>
            <a:r>
              <a:rPr sz="2200" spc="-50" dirty="0">
                <a:latin typeface="Arial MT"/>
                <a:cs typeface="Arial MT"/>
              </a:rPr>
              <a:t>The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45" dirty="0">
                <a:latin typeface="Arial MT"/>
                <a:cs typeface="Arial MT"/>
              </a:rPr>
              <a:t>node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has</a:t>
            </a:r>
            <a:r>
              <a:rPr sz="2200" spc="-1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no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children.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158" y="3250640"/>
            <a:ext cx="4380230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ts val="2465"/>
              </a:lnSpc>
              <a:spcBef>
                <a:spcPts val="100"/>
              </a:spcBef>
            </a:pPr>
            <a:r>
              <a:rPr sz="2150" spc="-10" dirty="0">
                <a:solidFill>
                  <a:srgbClr val="3B3B3B"/>
                </a:solidFill>
                <a:latin typeface="Arial MT"/>
                <a:cs typeface="Arial MT"/>
              </a:rPr>
              <a:t>Action:</a:t>
            </a:r>
            <a:endParaRPr sz="2150">
              <a:latin typeface="Arial MT"/>
              <a:cs typeface="Arial MT"/>
            </a:endParaRPr>
          </a:p>
          <a:p>
            <a:pPr marL="20955">
              <a:lnSpc>
                <a:spcPts val="2590"/>
              </a:lnSpc>
            </a:pPr>
            <a:r>
              <a:rPr sz="2300" spc="-180" dirty="0">
                <a:latin typeface="Arial MT"/>
                <a:cs typeface="Arial MT"/>
              </a:rPr>
              <a:t>Remove</a:t>
            </a:r>
            <a:r>
              <a:rPr sz="2300" spc="20" dirty="0">
                <a:latin typeface="Arial MT"/>
                <a:cs typeface="Arial MT"/>
              </a:rPr>
              <a:t> </a:t>
            </a:r>
            <a:r>
              <a:rPr sz="2300" spc="-70" dirty="0">
                <a:latin typeface="Arial MT"/>
                <a:cs typeface="Arial MT"/>
              </a:rPr>
              <a:t>the</a:t>
            </a:r>
            <a:r>
              <a:rPr sz="2300" spc="-90" dirty="0">
                <a:latin typeface="Arial MT"/>
                <a:cs typeface="Arial MT"/>
              </a:rPr>
              <a:t> </a:t>
            </a:r>
            <a:r>
              <a:rPr sz="2300" spc="-100" dirty="0">
                <a:latin typeface="Arial MT"/>
                <a:cs typeface="Arial MT"/>
              </a:rPr>
              <a:t>node</a:t>
            </a:r>
            <a:r>
              <a:rPr sz="2300" spc="-60" dirty="0">
                <a:latin typeface="Arial MT"/>
                <a:cs typeface="Arial MT"/>
              </a:rPr>
              <a:t> </a:t>
            </a:r>
            <a:r>
              <a:rPr sz="2300" spc="-35" dirty="0">
                <a:latin typeface="Arial MT"/>
                <a:cs typeface="Arial MT"/>
              </a:rPr>
              <a:t>directly</a:t>
            </a:r>
            <a:r>
              <a:rPr sz="2300" spc="-114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by </a:t>
            </a:r>
            <a:r>
              <a:rPr sz="2300" spc="-10" dirty="0">
                <a:latin typeface="Arial MT"/>
                <a:cs typeface="Arial MT"/>
              </a:rPr>
              <a:t>setting</a:t>
            </a:r>
            <a:endParaRPr sz="2300">
              <a:latin typeface="Arial MT"/>
              <a:cs typeface="Arial MT"/>
            </a:endParaRPr>
          </a:p>
          <a:p>
            <a:pPr marL="12700">
              <a:lnSpc>
                <a:spcPts val="2585"/>
              </a:lnSpc>
            </a:pPr>
            <a:r>
              <a:rPr sz="2200" dirty="0">
                <a:latin typeface="Arial MT"/>
                <a:cs typeface="Arial MT"/>
              </a:rPr>
              <a:t>its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35" dirty="0">
                <a:latin typeface="Arial MT"/>
                <a:cs typeface="Arial MT"/>
              </a:rPr>
              <a:t>parent's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child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pointer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null.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18004" y="1462209"/>
            <a:ext cx="4947285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dirty="0">
                <a:solidFill>
                  <a:srgbClr val="56795D"/>
                </a:solidFill>
                <a:latin typeface="Arial MT"/>
                <a:cs typeface="Arial MT"/>
              </a:rPr>
              <a:t>Case</a:t>
            </a:r>
            <a:r>
              <a:rPr sz="2350" spc="120" dirty="0">
                <a:solidFill>
                  <a:srgbClr val="56795D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527556"/>
                </a:solidFill>
                <a:latin typeface="Arial MT"/>
                <a:cs typeface="Arial MT"/>
              </a:rPr>
              <a:t>3:</a:t>
            </a:r>
            <a:r>
              <a:rPr sz="2350" spc="-5" dirty="0">
                <a:solidFill>
                  <a:srgbClr val="527556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49724F"/>
                </a:solidFill>
                <a:latin typeface="Arial MT"/>
                <a:cs typeface="Arial MT"/>
              </a:rPr>
              <a:t>The</a:t>
            </a:r>
            <a:r>
              <a:rPr sz="2350" spc="30" dirty="0">
                <a:solidFill>
                  <a:srgbClr val="49724F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4F8559"/>
                </a:solidFill>
                <a:latin typeface="Arial MT"/>
                <a:cs typeface="Arial MT"/>
              </a:rPr>
              <a:t>Node</a:t>
            </a:r>
            <a:r>
              <a:rPr sz="2350" spc="45" dirty="0">
                <a:solidFill>
                  <a:srgbClr val="4F8559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597B60"/>
                </a:solidFill>
                <a:latin typeface="Arial MT"/>
                <a:cs typeface="Arial MT"/>
              </a:rPr>
              <a:t>has</a:t>
            </a:r>
            <a:r>
              <a:rPr sz="2350" spc="50" dirty="0">
                <a:solidFill>
                  <a:srgbClr val="597B60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527459"/>
                </a:solidFill>
                <a:latin typeface="Arial MT"/>
                <a:cs typeface="Arial MT"/>
              </a:rPr>
              <a:t>Two</a:t>
            </a:r>
            <a:r>
              <a:rPr sz="2350" spc="5" dirty="0">
                <a:solidFill>
                  <a:srgbClr val="527459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48724D"/>
                </a:solidFill>
                <a:latin typeface="Arial MT"/>
                <a:cs typeface="Arial MT"/>
              </a:rPr>
              <a:t>Children</a:t>
            </a:r>
            <a:endParaRPr sz="2350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2376" y="2289320"/>
            <a:ext cx="4256405" cy="999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lnSpc>
                <a:spcPts val="2570"/>
              </a:lnSpc>
              <a:spcBef>
                <a:spcPts val="120"/>
              </a:spcBef>
            </a:pPr>
            <a:r>
              <a:rPr sz="2200" spc="-10" dirty="0">
                <a:solidFill>
                  <a:srgbClr val="363636"/>
                </a:solidFill>
                <a:latin typeface="Arial MT"/>
                <a:cs typeface="Arial MT"/>
              </a:rPr>
              <a:t>Logic:</a:t>
            </a:r>
            <a:endParaRPr sz="2200">
              <a:latin typeface="Arial MT"/>
              <a:cs typeface="Arial MT"/>
            </a:endParaRPr>
          </a:p>
          <a:p>
            <a:pPr marL="12700" marR="5080" indent="3810">
              <a:lnSpc>
                <a:spcPts val="2500"/>
              </a:lnSpc>
              <a:spcBef>
                <a:spcPts val="130"/>
              </a:spcBef>
            </a:pPr>
            <a:r>
              <a:rPr sz="2200" spc="-50" dirty="0">
                <a:latin typeface="Arial MT"/>
                <a:cs typeface="Arial MT"/>
              </a:rPr>
              <a:t>The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spc="-45" dirty="0">
                <a:latin typeface="Arial MT"/>
                <a:cs typeface="Arial MT"/>
              </a:rPr>
              <a:t>node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45" dirty="0">
                <a:latin typeface="Arial MT"/>
                <a:cs typeface="Arial MT"/>
              </a:rPr>
              <a:t>has</a:t>
            </a:r>
            <a:r>
              <a:rPr sz="2200" spc="-10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either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21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 left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or </a:t>
            </a:r>
            <a:r>
              <a:rPr sz="2200" spc="-215" dirty="0">
                <a:latin typeface="Arial MT"/>
                <a:cs typeface="Arial MT"/>
              </a:rPr>
              <a:t>a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right </a:t>
            </a:r>
            <a:r>
              <a:rPr sz="2200" dirty="0">
                <a:latin typeface="Arial MT"/>
                <a:cs typeface="Arial MT"/>
              </a:rPr>
              <a:t>child,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but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not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both.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23751" y="3559320"/>
            <a:ext cx="4438015" cy="1005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2225">
              <a:lnSpc>
                <a:spcPts val="2595"/>
              </a:lnSpc>
              <a:spcBef>
                <a:spcPts val="120"/>
              </a:spcBef>
            </a:pPr>
            <a:r>
              <a:rPr sz="2200" spc="-10" dirty="0">
                <a:solidFill>
                  <a:srgbClr val="363636"/>
                </a:solidFill>
                <a:latin typeface="Arial MT"/>
                <a:cs typeface="Arial MT"/>
              </a:rPr>
              <a:t>Action:</a:t>
            </a:r>
            <a:endParaRPr sz="2200">
              <a:latin typeface="Arial MT"/>
              <a:cs typeface="Arial MT"/>
            </a:endParaRPr>
          </a:p>
          <a:p>
            <a:pPr marL="12700" marR="5080" indent="1270">
              <a:lnSpc>
                <a:spcPts val="2500"/>
              </a:lnSpc>
              <a:spcBef>
                <a:spcPts val="155"/>
              </a:spcBef>
            </a:pPr>
            <a:r>
              <a:rPr sz="2200" spc="-50" dirty="0">
                <a:latin typeface="Arial MT"/>
                <a:cs typeface="Arial MT"/>
              </a:rPr>
              <a:t>Bypass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node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by</a:t>
            </a:r>
            <a:r>
              <a:rPr sz="2200" spc="-13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linking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its</a:t>
            </a:r>
            <a:r>
              <a:rPr sz="2200" spc="-13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parent </a:t>
            </a:r>
            <a:r>
              <a:rPr sz="2200" dirty="0">
                <a:latin typeface="Arial MT"/>
                <a:cs typeface="Arial MT"/>
              </a:rPr>
              <a:t>directly</a:t>
            </a:r>
            <a:r>
              <a:rPr sz="2200" spc="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its</a:t>
            </a:r>
            <a:r>
              <a:rPr sz="2200" spc="55" dirty="0">
                <a:latin typeface="Arial MT"/>
                <a:cs typeface="Arial MT"/>
              </a:rPr>
              <a:t> </a:t>
            </a:r>
            <a:r>
              <a:rPr sz="2200" spc="-50" dirty="0">
                <a:latin typeface="Arial MT"/>
                <a:cs typeface="Arial MT"/>
              </a:rPr>
              <a:t>single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child.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756414" y="2289320"/>
            <a:ext cx="5075555" cy="681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570"/>
              </a:lnSpc>
              <a:spcBef>
                <a:spcPts val="120"/>
              </a:spcBef>
            </a:pPr>
            <a:r>
              <a:rPr sz="2200" spc="-10" dirty="0">
                <a:solidFill>
                  <a:srgbClr val="363636"/>
                </a:solidFill>
                <a:latin typeface="Arial MT"/>
                <a:cs typeface="Arial MT"/>
              </a:rPr>
              <a:t>Logic:</a:t>
            </a:r>
            <a:endParaRPr sz="2200">
              <a:latin typeface="Arial MT"/>
              <a:cs typeface="Arial MT"/>
            </a:endParaRPr>
          </a:p>
          <a:p>
            <a:pPr marL="13970">
              <a:lnSpc>
                <a:spcPts val="2570"/>
              </a:lnSpc>
            </a:pPr>
            <a:r>
              <a:rPr sz="2200" spc="-50" dirty="0">
                <a:latin typeface="Arial MT"/>
                <a:cs typeface="Arial MT"/>
              </a:rPr>
              <a:t>The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45" dirty="0">
                <a:latin typeface="Arial MT"/>
                <a:cs typeface="Arial MT"/>
              </a:rPr>
              <a:t>node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has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both</a:t>
            </a:r>
            <a:r>
              <a:rPr sz="2200" spc="-114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left</a:t>
            </a:r>
            <a:r>
              <a:rPr sz="2200" spc="50" dirty="0">
                <a:latin typeface="Arial MT"/>
                <a:cs typeface="Arial MT"/>
              </a:rPr>
              <a:t> </a:t>
            </a:r>
            <a:r>
              <a:rPr sz="2200" spc="-70" dirty="0">
                <a:latin typeface="Arial MT"/>
                <a:cs typeface="Arial MT"/>
              </a:rPr>
              <a:t>and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right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subtrees.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67109" y="3200486"/>
            <a:ext cx="4685030" cy="2601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520"/>
              </a:lnSpc>
              <a:spcBef>
                <a:spcPts val="120"/>
              </a:spcBef>
            </a:pPr>
            <a:r>
              <a:rPr sz="2200" spc="-10" dirty="0">
                <a:solidFill>
                  <a:srgbClr val="363636"/>
                </a:solidFill>
                <a:latin typeface="Arial MT"/>
                <a:cs typeface="Arial MT"/>
              </a:rPr>
              <a:t>Action:</a:t>
            </a:r>
            <a:endParaRPr sz="2200" dirty="0">
              <a:latin typeface="Arial MT"/>
              <a:cs typeface="Arial MT"/>
            </a:endParaRPr>
          </a:p>
          <a:p>
            <a:pPr marL="494030" marR="99695" indent="-387350" algn="just">
              <a:lnSpc>
                <a:spcPct val="93500"/>
              </a:lnSpc>
              <a:spcBef>
                <a:spcPts val="60"/>
              </a:spcBef>
              <a:buClr>
                <a:srgbClr val="383838"/>
              </a:buClr>
              <a:buAutoNum type="arabicPeriod"/>
              <a:tabLst>
                <a:tab pos="501015" algn="l"/>
              </a:tabLst>
            </a:pPr>
            <a:r>
              <a:rPr sz="2300" spc="-85" dirty="0">
                <a:latin typeface="Arial MT"/>
                <a:cs typeface="Arial MT"/>
              </a:rPr>
              <a:t>Find</a:t>
            </a:r>
            <a:r>
              <a:rPr sz="2300" spc="-75" dirty="0">
                <a:latin typeface="Arial MT"/>
                <a:cs typeface="Arial MT"/>
              </a:rPr>
              <a:t> </a:t>
            </a:r>
            <a:r>
              <a:rPr sz="2300" spc="-90" dirty="0">
                <a:latin typeface="Arial MT"/>
                <a:cs typeface="Arial MT"/>
              </a:rPr>
              <a:t>the</a:t>
            </a:r>
            <a:r>
              <a:rPr sz="2300" spc="-70" dirty="0">
                <a:latin typeface="Arial MT"/>
                <a:cs typeface="Arial MT"/>
              </a:rPr>
              <a:t> </a:t>
            </a:r>
            <a:r>
              <a:rPr sz="2300" spc="-25" dirty="0">
                <a:latin typeface="Arial MT"/>
                <a:cs typeface="Arial MT"/>
              </a:rPr>
              <a:t>In-</a:t>
            </a:r>
            <a:r>
              <a:rPr sz="2300" dirty="0">
                <a:latin typeface="Arial MT"/>
                <a:cs typeface="Arial MT"/>
              </a:rPr>
              <a:t>order</a:t>
            </a:r>
            <a:r>
              <a:rPr sz="2300" spc="-160" dirty="0">
                <a:latin typeface="Arial MT"/>
                <a:cs typeface="Arial MT"/>
              </a:rPr>
              <a:t> </a:t>
            </a:r>
            <a:r>
              <a:rPr sz="2300" spc="-45" dirty="0">
                <a:latin typeface="Arial MT"/>
                <a:cs typeface="Arial MT"/>
              </a:rPr>
              <a:t>Successor:</a:t>
            </a:r>
            <a:r>
              <a:rPr sz="2300" spc="-5" dirty="0">
                <a:latin typeface="Arial MT"/>
                <a:cs typeface="Arial MT"/>
              </a:rPr>
              <a:t> </a:t>
            </a:r>
            <a:r>
              <a:rPr sz="2300" spc="-25" dirty="0">
                <a:latin typeface="Arial MT"/>
                <a:cs typeface="Arial MT"/>
              </a:rPr>
              <a:t>the 	</a:t>
            </a:r>
            <a:r>
              <a:rPr sz="2200" spc="-45" dirty="0">
                <a:latin typeface="Arial MT"/>
                <a:cs typeface="Arial MT"/>
              </a:rPr>
              <a:t>minimum</a:t>
            </a:r>
            <a:r>
              <a:rPr sz="2200" spc="-110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value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204" dirty="0">
                <a:latin typeface="Arial MT"/>
                <a:cs typeface="Arial MT"/>
              </a:rPr>
              <a:t>nOde</a:t>
            </a:r>
            <a:r>
              <a:rPr sz="2200" spc="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14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node's 	</a:t>
            </a:r>
            <a:r>
              <a:rPr sz="2300" spc="-10" dirty="0">
                <a:latin typeface="Arial MT"/>
                <a:cs typeface="Arial MT"/>
              </a:rPr>
              <a:t>right</a:t>
            </a:r>
            <a:r>
              <a:rPr sz="2300" spc="-13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subtree.</a:t>
            </a:r>
            <a:endParaRPr sz="2300" dirty="0">
              <a:latin typeface="Arial MT"/>
              <a:cs typeface="Arial MT"/>
            </a:endParaRPr>
          </a:p>
          <a:p>
            <a:pPr marL="504190" indent="-386715" algn="just">
              <a:lnSpc>
                <a:spcPts val="2470"/>
              </a:lnSpc>
              <a:buClr>
                <a:srgbClr val="313131"/>
              </a:buClr>
              <a:buAutoNum type="arabicPeriod"/>
              <a:tabLst>
                <a:tab pos="504190" algn="l"/>
              </a:tabLst>
            </a:pPr>
            <a:r>
              <a:rPr sz="2300" spc="-145" dirty="0">
                <a:latin typeface="Arial MT"/>
                <a:cs typeface="Arial MT"/>
              </a:rPr>
              <a:t>Copy</a:t>
            </a:r>
            <a:r>
              <a:rPr sz="2300" spc="-15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the</a:t>
            </a:r>
            <a:r>
              <a:rPr sz="2300" spc="-80" dirty="0">
                <a:latin typeface="Arial MT"/>
                <a:cs typeface="Arial MT"/>
              </a:rPr>
              <a:t> </a:t>
            </a:r>
            <a:r>
              <a:rPr sz="2300" spc="-110" dirty="0">
                <a:latin typeface="Arial MT"/>
                <a:cs typeface="Arial MT"/>
              </a:rPr>
              <a:t>successor's</a:t>
            </a:r>
            <a:r>
              <a:rPr sz="2300" spc="30" dirty="0">
                <a:latin typeface="Arial MT"/>
                <a:cs typeface="Arial MT"/>
              </a:rPr>
              <a:t> </a:t>
            </a:r>
            <a:r>
              <a:rPr sz="2300" spc="-60" dirty="0">
                <a:latin typeface="Arial MT"/>
                <a:cs typeface="Arial MT"/>
              </a:rPr>
              <a:t>data</a:t>
            </a:r>
            <a:r>
              <a:rPr sz="2300" spc="-90" dirty="0">
                <a:latin typeface="Arial MT"/>
                <a:cs typeface="Arial MT"/>
              </a:rPr>
              <a:t> </a:t>
            </a:r>
            <a:r>
              <a:rPr sz="2300" spc="-45" dirty="0">
                <a:latin typeface="Arial MT"/>
                <a:cs typeface="Arial MT"/>
              </a:rPr>
              <a:t>into</a:t>
            </a:r>
            <a:r>
              <a:rPr sz="2300" spc="-85" dirty="0">
                <a:latin typeface="Arial MT"/>
                <a:cs typeface="Arial MT"/>
              </a:rPr>
              <a:t> </a:t>
            </a:r>
            <a:r>
              <a:rPr sz="2300" spc="-25" dirty="0">
                <a:latin typeface="Arial MT"/>
                <a:cs typeface="Arial MT"/>
              </a:rPr>
              <a:t>the</a:t>
            </a:r>
            <a:endParaRPr sz="2300" dirty="0">
              <a:latin typeface="Arial MT"/>
              <a:cs typeface="Arial MT"/>
            </a:endParaRPr>
          </a:p>
          <a:p>
            <a:pPr marL="502284" algn="just">
              <a:lnSpc>
                <a:spcPts val="2440"/>
              </a:lnSpc>
            </a:pPr>
            <a:r>
              <a:rPr sz="2200" dirty="0">
                <a:latin typeface="Arial MT"/>
                <a:cs typeface="Arial MT"/>
              </a:rPr>
              <a:t>target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node.</a:t>
            </a:r>
            <a:endParaRPr sz="2200" dirty="0">
              <a:latin typeface="Arial MT"/>
              <a:cs typeface="Arial MT"/>
            </a:endParaRPr>
          </a:p>
          <a:p>
            <a:pPr marL="495300" marR="5080" indent="-381635" algn="just">
              <a:lnSpc>
                <a:spcPts val="2500"/>
              </a:lnSpc>
              <a:spcBef>
                <a:spcPts val="180"/>
              </a:spcBef>
              <a:buClr>
                <a:srgbClr val="333333"/>
              </a:buClr>
              <a:buAutoNum type="arabicPeriod" startAt="3"/>
              <a:tabLst>
                <a:tab pos="514984" algn="l"/>
              </a:tabLst>
            </a:pPr>
            <a:r>
              <a:rPr sz="2300" spc="-80" dirty="0">
                <a:latin typeface="Arial MT"/>
                <a:cs typeface="Arial MT"/>
              </a:rPr>
              <a:t>Delete the </a:t>
            </a:r>
            <a:r>
              <a:rPr sz="2300" spc="-55" dirty="0">
                <a:latin typeface="Arial MT"/>
                <a:cs typeface="Arial MT"/>
              </a:rPr>
              <a:t>original</a:t>
            </a:r>
            <a:r>
              <a:rPr sz="2300" spc="-75" dirty="0">
                <a:latin typeface="Arial MT"/>
                <a:cs typeface="Arial MT"/>
              </a:rPr>
              <a:t> </a:t>
            </a:r>
            <a:r>
              <a:rPr sz="2300" spc="-105" dirty="0">
                <a:latin typeface="Arial MT"/>
                <a:cs typeface="Arial MT"/>
              </a:rPr>
              <a:t>successor</a:t>
            </a:r>
            <a:r>
              <a:rPr sz="2300" spc="40" dirty="0">
                <a:latin typeface="Arial MT"/>
                <a:cs typeface="Arial MT"/>
              </a:rPr>
              <a:t> </a:t>
            </a:r>
            <a:r>
              <a:rPr sz="2300" spc="-25" dirty="0">
                <a:latin typeface="Arial MT"/>
                <a:cs typeface="Arial MT"/>
              </a:rPr>
              <a:t>node 	</a:t>
            </a:r>
            <a:r>
              <a:rPr sz="2300" spc="-85" dirty="0">
                <a:latin typeface="Arial MT"/>
                <a:cs typeface="Arial MT"/>
              </a:rPr>
              <a:t>(which</a:t>
            </a:r>
            <a:r>
              <a:rPr sz="2300" spc="-75" dirty="0">
                <a:latin typeface="Arial MT"/>
                <a:cs typeface="Arial MT"/>
              </a:rPr>
              <a:t> </a:t>
            </a:r>
            <a:r>
              <a:rPr sz="2300" spc="-55" dirty="0">
                <a:latin typeface="Arial MT"/>
                <a:cs typeface="Arial MT"/>
              </a:rPr>
              <a:t>is</a:t>
            </a:r>
            <a:r>
              <a:rPr sz="2300" spc="-105" dirty="0">
                <a:latin typeface="Arial MT"/>
                <a:cs typeface="Arial MT"/>
              </a:rPr>
              <a:t> </a:t>
            </a:r>
            <a:r>
              <a:rPr sz="2300" spc="-90" dirty="0">
                <a:latin typeface="Arial MT"/>
                <a:cs typeface="Arial MT"/>
              </a:rPr>
              <a:t>now</a:t>
            </a:r>
            <a:r>
              <a:rPr sz="2300" spc="-70" dirty="0">
                <a:latin typeface="Arial MT"/>
                <a:cs typeface="Arial MT"/>
              </a:rPr>
              <a:t> </a:t>
            </a:r>
            <a:r>
              <a:rPr sz="2300" spc="-270" dirty="0">
                <a:solidFill>
                  <a:srgbClr val="0C0C0C"/>
                </a:solidFill>
                <a:latin typeface="Arial MT"/>
                <a:cs typeface="Arial MT"/>
              </a:rPr>
              <a:t>a</a:t>
            </a:r>
            <a:r>
              <a:rPr sz="2300" spc="50" dirty="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sz="2300" spc="-85" dirty="0">
                <a:latin typeface="Arial MT"/>
                <a:cs typeface="Arial MT"/>
              </a:rPr>
              <a:t>simpler</a:t>
            </a:r>
            <a:r>
              <a:rPr sz="2300" spc="2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case).</a:t>
            </a:r>
            <a:endParaRPr sz="2300" dirty="0">
              <a:latin typeface="Arial MT"/>
              <a:cs typeface="Arial MT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DB6B9D12-E8C6-8BC4-3488-9B7DF4C2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91" y="5251326"/>
            <a:ext cx="2438740" cy="369621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E4FFEDB-2BC8-4F56-D453-00927CBB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144" y="5256884"/>
            <a:ext cx="3343742" cy="3991532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24ECB4F-0560-8612-A539-6D6212841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0400" y="5802081"/>
            <a:ext cx="4114800" cy="38200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700" y="6326833"/>
            <a:ext cx="508000" cy="50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700" y="5450533"/>
            <a:ext cx="508000" cy="50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700" y="4574233"/>
            <a:ext cx="508000" cy="495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1700" y="3342333"/>
            <a:ext cx="508000" cy="495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52000" y="2209800"/>
            <a:ext cx="7340600" cy="6108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1700" y="7203133"/>
            <a:ext cx="508000" cy="5080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97299" y="640291"/>
            <a:ext cx="14798675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">
              <a:lnSpc>
                <a:spcPts val="7295"/>
              </a:lnSpc>
              <a:spcBef>
                <a:spcPts val="105"/>
              </a:spcBef>
            </a:pPr>
            <a:r>
              <a:rPr lang="en-US" sz="6600" dirty="0"/>
              <a:t>Live Demonstration</a:t>
            </a:r>
            <a:endParaRPr sz="6500" dirty="0"/>
          </a:p>
        </p:txBody>
      </p:sp>
      <p:sp>
        <p:nvSpPr>
          <p:cNvPr id="9" name="object 9"/>
          <p:cNvSpPr txBox="1"/>
          <p:nvPr/>
        </p:nvSpPr>
        <p:spPr>
          <a:xfrm>
            <a:off x="897299" y="2590800"/>
            <a:ext cx="7475855" cy="53179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3309"/>
              </a:spcBef>
            </a:pPr>
            <a:r>
              <a:rPr sz="2950" dirty="0">
                <a:solidFill>
                  <a:srgbClr val="4F6749"/>
                </a:solidFill>
                <a:latin typeface="Arial MT"/>
                <a:cs typeface="Arial MT"/>
              </a:rPr>
              <a:t>Key</a:t>
            </a:r>
            <a:r>
              <a:rPr sz="2950" spc="100" dirty="0">
                <a:solidFill>
                  <a:srgbClr val="4F6749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494949"/>
                </a:solidFill>
                <a:latin typeface="Arial MT"/>
                <a:cs typeface="Arial MT"/>
              </a:rPr>
              <a:t>Scenarios</a:t>
            </a:r>
            <a:r>
              <a:rPr sz="2950" spc="390" dirty="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4D4D4D"/>
                </a:solidFill>
                <a:latin typeface="Arial MT"/>
                <a:cs typeface="Arial MT"/>
              </a:rPr>
              <a:t>Demonstrated</a:t>
            </a:r>
            <a:endParaRPr sz="2950" dirty="0">
              <a:latin typeface="Arial MT"/>
              <a:cs typeface="Arial MT"/>
            </a:endParaRPr>
          </a:p>
          <a:p>
            <a:pPr marL="708025" marR="154940" indent="1270">
              <a:lnSpc>
                <a:spcPct val="93500"/>
              </a:lnSpc>
              <a:spcBef>
                <a:spcPts val="1895"/>
              </a:spcBef>
            </a:pPr>
            <a:r>
              <a:rPr sz="2400" spc="-55" dirty="0">
                <a:latin typeface="Arial MT"/>
                <a:cs typeface="Arial MT"/>
              </a:rPr>
              <a:t>System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Initialisation:</a:t>
            </a:r>
            <a:r>
              <a:rPr sz="2400" spc="-200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Loading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50,000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shipment </a:t>
            </a:r>
            <a:r>
              <a:rPr sz="2500" spc="-114" dirty="0">
                <a:latin typeface="Arial MT"/>
                <a:cs typeface="Arial MT"/>
              </a:rPr>
              <a:t>and</a:t>
            </a:r>
            <a:r>
              <a:rPr sz="2500" spc="-60" dirty="0">
                <a:latin typeface="Arial MT"/>
                <a:cs typeface="Arial MT"/>
              </a:rPr>
              <a:t> 30,000</a:t>
            </a:r>
            <a:r>
              <a:rPr sz="2500" spc="-114" dirty="0">
                <a:latin typeface="Arial MT"/>
                <a:cs typeface="Arial MT"/>
              </a:rPr>
              <a:t> </a:t>
            </a:r>
            <a:r>
              <a:rPr sz="2500" spc="-80" dirty="0">
                <a:latin typeface="Arial MT"/>
                <a:cs typeface="Arial MT"/>
              </a:rPr>
              <a:t>supplier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-105" dirty="0">
                <a:latin typeface="Arial MT"/>
                <a:cs typeface="Arial MT"/>
              </a:rPr>
              <a:t>records</a:t>
            </a:r>
            <a:r>
              <a:rPr sz="2500" spc="-55" dirty="0">
                <a:latin typeface="Arial MT"/>
                <a:cs typeface="Arial MT"/>
              </a:rPr>
              <a:t> </a:t>
            </a:r>
            <a:r>
              <a:rPr sz="2500" spc="-70" dirty="0">
                <a:latin typeface="Arial MT"/>
                <a:cs typeface="Arial MT"/>
              </a:rPr>
              <a:t>from</a:t>
            </a:r>
            <a:r>
              <a:rPr sz="2500" spc="-105" dirty="0">
                <a:latin typeface="Arial MT"/>
                <a:cs typeface="Arial MT"/>
              </a:rPr>
              <a:t> </a:t>
            </a:r>
            <a:r>
              <a:rPr sz="2500" spc="-60" dirty="0">
                <a:latin typeface="Arial MT"/>
                <a:cs typeface="Arial MT"/>
              </a:rPr>
              <a:t>their</a:t>
            </a:r>
            <a:r>
              <a:rPr sz="2500" spc="-114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respective </a:t>
            </a:r>
            <a:r>
              <a:rPr sz="2400" spc="-210" dirty="0">
                <a:latin typeface="Arial MT"/>
                <a:cs typeface="Arial MT"/>
              </a:rPr>
              <a:t>CSV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files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into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dual-</a:t>
            </a:r>
            <a:r>
              <a:rPr sz="2400" dirty="0">
                <a:latin typeface="Arial MT"/>
                <a:cs typeface="Arial MT"/>
              </a:rPr>
              <a:t>tree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structure.</a:t>
            </a:r>
            <a:endParaRPr sz="2400" dirty="0">
              <a:latin typeface="Arial MT"/>
              <a:cs typeface="Arial MT"/>
            </a:endParaRPr>
          </a:p>
          <a:p>
            <a:pPr marL="712470" marR="476250" indent="-15240">
              <a:lnSpc>
                <a:spcPts val="2700"/>
              </a:lnSpc>
              <a:spcBef>
                <a:spcPts val="1560"/>
              </a:spcBef>
            </a:pPr>
            <a:r>
              <a:rPr sz="2600" spc="-190" dirty="0">
                <a:latin typeface="Arial MT"/>
                <a:cs typeface="Arial MT"/>
              </a:rPr>
              <a:t>Record</a:t>
            </a:r>
            <a:r>
              <a:rPr sz="2600" spc="-165" dirty="0">
                <a:latin typeface="Arial MT"/>
                <a:cs typeface="Arial MT"/>
              </a:rPr>
              <a:t> </a:t>
            </a:r>
            <a:r>
              <a:rPr sz="2600" spc="-135" dirty="0">
                <a:latin typeface="Arial MT"/>
                <a:cs typeface="Arial MT"/>
              </a:rPr>
              <a:t>Creation: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200" dirty="0">
                <a:latin typeface="Arial MT"/>
                <a:cs typeface="Arial MT"/>
              </a:rPr>
              <a:t>Adding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-335" dirty="0">
                <a:latin typeface="Arial MT"/>
                <a:cs typeface="Arial MT"/>
              </a:rPr>
              <a:t>a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new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170" dirty="0">
                <a:latin typeface="Arial MT"/>
                <a:cs typeface="Arial MT"/>
              </a:rPr>
              <a:t>Supplier</a:t>
            </a:r>
            <a:r>
              <a:rPr sz="2600" spc="185" dirty="0">
                <a:latin typeface="Arial MT"/>
                <a:cs typeface="Arial MT"/>
              </a:rPr>
              <a:t> </a:t>
            </a:r>
            <a:r>
              <a:rPr sz="2600" spc="-40" dirty="0">
                <a:latin typeface="Arial MT"/>
                <a:cs typeface="Arial MT"/>
              </a:rPr>
              <a:t>(”Insert' </a:t>
            </a:r>
            <a:r>
              <a:rPr sz="2600" spc="-70" dirty="0">
                <a:latin typeface="Arial MT"/>
                <a:cs typeface="Arial MT"/>
              </a:rPr>
              <a:t>operation).</a:t>
            </a:r>
            <a:endParaRPr sz="2600" dirty="0">
              <a:latin typeface="Arial MT"/>
              <a:cs typeface="Arial MT"/>
            </a:endParaRPr>
          </a:p>
          <a:p>
            <a:pPr marL="716280" marR="210820" indent="-5715">
              <a:lnSpc>
                <a:spcPts val="2700"/>
              </a:lnSpc>
              <a:spcBef>
                <a:spcPts val="1500"/>
              </a:spcBef>
              <a:tabLst>
                <a:tab pos="949960" algn="l"/>
              </a:tabLst>
            </a:pPr>
            <a:r>
              <a:rPr sz="2550" spc="-200" dirty="0">
                <a:latin typeface="Arial MT"/>
                <a:cs typeface="Arial MT"/>
              </a:rPr>
              <a:t>Data</a:t>
            </a:r>
            <a:r>
              <a:rPr sz="2550" spc="-80" dirty="0">
                <a:latin typeface="Arial MT"/>
                <a:cs typeface="Arial MT"/>
              </a:rPr>
              <a:t> </a:t>
            </a:r>
            <a:r>
              <a:rPr sz="2550" spc="-130" dirty="0">
                <a:latin typeface="Arial MT"/>
                <a:cs typeface="Arial MT"/>
              </a:rPr>
              <a:t>Retrieval:</a:t>
            </a:r>
            <a:r>
              <a:rPr sz="2550" spc="-35" dirty="0">
                <a:latin typeface="Arial MT"/>
                <a:cs typeface="Arial MT"/>
              </a:rPr>
              <a:t> </a:t>
            </a:r>
            <a:r>
              <a:rPr sz="2550" spc="-185" dirty="0">
                <a:latin typeface="Arial MT"/>
                <a:cs typeface="Arial MT"/>
              </a:rPr>
              <a:t>Searching</a:t>
            </a:r>
            <a:r>
              <a:rPr sz="2550" spc="5" dirty="0">
                <a:latin typeface="Arial MT"/>
                <a:cs typeface="Arial MT"/>
              </a:rPr>
              <a:t> </a:t>
            </a:r>
            <a:r>
              <a:rPr sz="2550" spc="-45" dirty="0">
                <a:latin typeface="Arial MT"/>
                <a:cs typeface="Arial MT"/>
              </a:rPr>
              <a:t>for</a:t>
            </a:r>
            <a:r>
              <a:rPr sz="2550" spc="-20" dirty="0">
                <a:latin typeface="Arial MT"/>
                <a:cs typeface="Arial MT"/>
              </a:rPr>
              <a:t> </a:t>
            </a:r>
            <a:r>
              <a:rPr sz="2550" spc="-114" dirty="0">
                <a:latin typeface="Arial MT"/>
                <a:cs typeface="Arial MT"/>
              </a:rPr>
              <a:t>specific</a:t>
            </a:r>
            <a:r>
              <a:rPr sz="2550" spc="-50" dirty="0">
                <a:latin typeface="Arial MT"/>
                <a:cs typeface="Arial MT"/>
              </a:rPr>
              <a:t> </a:t>
            </a:r>
            <a:r>
              <a:rPr sz="2550" spc="-135" dirty="0">
                <a:latin typeface="Arial MT"/>
                <a:cs typeface="Arial MT"/>
              </a:rPr>
              <a:t>records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spc="-155" dirty="0">
                <a:latin typeface="Arial MT"/>
                <a:cs typeface="Arial MT"/>
              </a:rPr>
              <a:t>by</a:t>
            </a:r>
            <a:r>
              <a:rPr sz="2550" spc="-105" dirty="0">
                <a:latin typeface="Arial MT"/>
                <a:cs typeface="Arial MT"/>
              </a:rPr>
              <a:t> </a:t>
            </a:r>
            <a:r>
              <a:rPr sz="2550" spc="-25" dirty="0">
                <a:latin typeface="Arial MT"/>
                <a:cs typeface="Arial MT"/>
              </a:rPr>
              <a:t>ID </a:t>
            </a:r>
            <a:r>
              <a:rPr sz="2550" spc="-50" dirty="0">
                <a:latin typeface="Arial MT"/>
                <a:cs typeface="Arial MT"/>
              </a:rPr>
              <a:t>(</a:t>
            </a:r>
            <a:r>
              <a:rPr sz="2550" dirty="0">
                <a:latin typeface="Arial MT"/>
                <a:cs typeface="Arial MT"/>
              </a:rPr>
              <a:t>	</a:t>
            </a:r>
            <a:r>
              <a:rPr sz="2550" spc="-150" dirty="0">
                <a:latin typeface="Arial MT"/>
                <a:cs typeface="Arial MT"/>
              </a:rPr>
              <a:t>Search”</a:t>
            </a:r>
            <a:r>
              <a:rPr sz="2550" spc="-25" dirty="0">
                <a:latin typeface="Arial MT"/>
                <a:cs typeface="Arial MT"/>
              </a:rPr>
              <a:t> </a:t>
            </a:r>
            <a:r>
              <a:rPr sz="2550" spc="-30" dirty="0">
                <a:latin typeface="Arial MT"/>
                <a:cs typeface="Arial MT"/>
              </a:rPr>
              <a:t>operation).</a:t>
            </a:r>
            <a:endParaRPr sz="2550" dirty="0">
              <a:latin typeface="Arial MT"/>
              <a:cs typeface="Arial MT"/>
            </a:endParaRPr>
          </a:p>
          <a:p>
            <a:pPr marL="713105" marR="248920" indent="-1270">
              <a:lnSpc>
                <a:spcPts val="2750"/>
              </a:lnSpc>
              <a:spcBef>
                <a:spcPts val="1460"/>
              </a:spcBef>
            </a:pPr>
            <a:r>
              <a:rPr sz="2400" spc="-110" dirty="0">
                <a:latin typeface="Arial MT"/>
                <a:cs typeface="Arial MT"/>
              </a:rPr>
              <a:t>Data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0" dirty="0">
                <a:latin typeface="Arial MT"/>
                <a:cs typeface="Arial MT"/>
              </a:rPr>
              <a:t>Removal: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85" dirty="0">
                <a:latin typeface="Arial MT"/>
                <a:cs typeface="Arial MT"/>
              </a:rPr>
              <a:t>Deleting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110" dirty="0">
                <a:latin typeface="Arial MT"/>
                <a:cs typeface="Arial MT"/>
              </a:rPr>
              <a:t>an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40" dirty="0">
                <a:latin typeface="Arial MT"/>
                <a:cs typeface="Arial MT"/>
              </a:rPr>
              <a:t>existing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30" dirty="0">
                <a:latin typeface="Arial MT"/>
                <a:cs typeface="Arial MT"/>
              </a:rPr>
              <a:t>record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(’Delete operation).</a:t>
            </a:r>
            <a:endParaRPr sz="2400" dirty="0">
              <a:latin typeface="Arial MT"/>
              <a:cs typeface="Arial MT"/>
            </a:endParaRPr>
          </a:p>
          <a:p>
            <a:pPr marL="713740">
              <a:lnSpc>
                <a:spcPts val="2735"/>
              </a:lnSpc>
              <a:spcBef>
                <a:spcPts val="1250"/>
              </a:spcBef>
            </a:pPr>
            <a:r>
              <a:rPr lang="en-US" sz="2350" spc="-45" dirty="0">
                <a:latin typeface="Arial MT"/>
                <a:cs typeface="Arial MT"/>
              </a:rPr>
              <a:t>Display Shipments</a:t>
            </a:r>
            <a:r>
              <a:rPr sz="2350" spc="-20" dirty="0">
                <a:latin typeface="Arial MT"/>
                <a:cs typeface="Arial MT"/>
              </a:rPr>
              <a:t>:</a:t>
            </a:r>
            <a:r>
              <a:rPr sz="2350" spc="-140" dirty="0">
                <a:latin typeface="Arial MT"/>
                <a:cs typeface="Arial MT"/>
              </a:rPr>
              <a:t> </a:t>
            </a:r>
            <a:r>
              <a:rPr sz="2350" spc="-45" dirty="0">
                <a:latin typeface="Arial MT"/>
                <a:cs typeface="Arial MT"/>
              </a:rPr>
              <a:t>Tracking</a:t>
            </a:r>
            <a:r>
              <a:rPr sz="2350" spc="-65" dirty="0">
                <a:latin typeface="Arial MT"/>
                <a:cs typeface="Arial MT"/>
              </a:rPr>
              <a:t> </a:t>
            </a:r>
            <a:r>
              <a:rPr sz="2350" spc="-45" dirty="0">
                <a:latin typeface="Arial MT"/>
                <a:cs typeface="Arial MT"/>
              </a:rPr>
              <a:t>shipments</a:t>
            </a:r>
            <a:r>
              <a:rPr sz="2350" spc="55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with</a:t>
            </a:r>
            <a:r>
              <a:rPr sz="2350" spc="-130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a</a:t>
            </a:r>
            <a:r>
              <a:rPr sz="2350" spc="-95" dirty="0">
                <a:latin typeface="Arial MT"/>
                <a:cs typeface="Arial MT"/>
              </a:rPr>
              <a:t> </a:t>
            </a:r>
            <a:r>
              <a:rPr sz="2350" spc="-10" dirty="0">
                <a:latin typeface="Arial MT"/>
                <a:cs typeface="Arial MT"/>
              </a:rPr>
              <a:t>specific</a:t>
            </a:r>
            <a:r>
              <a:rPr lang="en-US" sz="2350" dirty="0">
                <a:latin typeface="Arial MT"/>
                <a:cs typeface="Arial MT"/>
              </a:rPr>
              <a:t> </a:t>
            </a:r>
            <a:r>
              <a:rPr sz="2500" spc="-75" dirty="0">
                <a:latin typeface="Arial MT"/>
                <a:cs typeface="Arial MT"/>
              </a:rPr>
              <a:t>status</a:t>
            </a:r>
            <a:r>
              <a:rPr sz="2500" spc="-10" dirty="0">
                <a:latin typeface="Arial MT"/>
                <a:cs typeface="Arial MT"/>
              </a:rPr>
              <a:t>.</a:t>
            </a:r>
            <a:endParaRPr sz="2500" dirty="0">
              <a:latin typeface="Arial MT"/>
              <a:cs typeface="Arial M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ED292F-BE15-3778-F67D-A5D54BC98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199" y="3009307"/>
            <a:ext cx="6934201" cy="45344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74E283-BCA3-A844-5A4D-709D26246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31928F4-BEEC-CDAB-4433-EA418A5B39C0}"/>
              </a:ext>
            </a:extLst>
          </p:cNvPr>
          <p:cNvSpPr/>
          <p:nvPr/>
        </p:nvSpPr>
        <p:spPr>
          <a:xfrm>
            <a:off x="10329442" y="2166848"/>
            <a:ext cx="6477000" cy="5986547"/>
          </a:xfrm>
          <a:prstGeom prst="roundRect">
            <a:avLst/>
          </a:prstGeom>
          <a:pattFill prst="pct75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897380" algn="l"/>
              </a:tabLst>
            </a:pPr>
            <a:endParaRPr lang="en-US" sz="1800" dirty="0">
              <a:latin typeface="Arial MT"/>
              <a:cs typeface="Arial MT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352BD40-F895-6C10-47F7-90E2FA6D0ED8}"/>
              </a:ext>
            </a:extLst>
          </p:cNvPr>
          <p:cNvSpPr/>
          <p:nvPr/>
        </p:nvSpPr>
        <p:spPr>
          <a:xfrm>
            <a:off x="746918" y="2166849"/>
            <a:ext cx="6477000" cy="5986546"/>
          </a:xfrm>
          <a:prstGeom prst="roundRect">
            <a:avLst/>
          </a:prstGeom>
          <a:pattFill prst="pct75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DF0FD218-24D9-9EFC-BBC1-F77320323B8C}"/>
              </a:ext>
            </a:extLst>
          </p:cNvPr>
          <p:cNvSpPr txBox="1">
            <a:spLocks/>
          </p:cNvSpPr>
          <p:nvPr/>
        </p:nvSpPr>
        <p:spPr>
          <a:xfrm>
            <a:off x="736600" y="304800"/>
            <a:ext cx="15821729" cy="931024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>
            <a:lvl1pPr>
              <a:defRPr sz="5900" b="0" i="0">
                <a:solidFill>
                  <a:srgbClr val="2F2F2F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7780" marR="5080" indent="-5715">
              <a:lnSpc>
                <a:spcPts val="6050"/>
              </a:lnSpc>
              <a:spcBef>
                <a:spcPts val="1160"/>
              </a:spcBef>
            </a:pPr>
            <a:r>
              <a:rPr lang="en-US" dirty="0"/>
              <a:t>Future Improvements</a:t>
            </a:r>
            <a:endParaRPr lang="en-US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A6E5B-48A5-05FB-1B3C-3239E313A3AC}"/>
              </a:ext>
            </a:extLst>
          </p:cNvPr>
          <p:cNvSpPr txBox="1"/>
          <p:nvPr/>
        </p:nvSpPr>
        <p:spPr>
          <a:xfrm>
            <a:off x="721139" y="1235824"/>
            <a:ext cx="8739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897380" algn="l"/>
              </a:tabLst>
            </a:pPr>
            <a:r>
              <a:rPr lang="en-US" sz="2800" spc="-10" dirty="0">
                <a:latin typeface="Arial MT"/>
                <a:cs typeface="Arial MT"/>
              </a:rPr>
              <a:t>Planned Improvement 1</a:t>
            </a:r>
            <a:r>
              <a:rPr lang="en-US" sz="2800" dirty="0">
                <a:latin typeface="Arial MT"/>
                <a:cs typeface="Arial MT"/>
              </a:rPr>
              <a:t>: </a:t>
            </a:r>
            <a:r>
              <a:rPr lang="en-US" sz="2800" spc="70" dirty="0">
                <a:solidFill>
                  <a:srgbClr val="467752"/>
                </a:solidFill>
                <a:latin typeface="Arial MT"/>
                <a:cs typeface="Arial MT"/>
              </a:rPr>
              <a:t>Menu</a:t>
            </a:r>
            <a:r>
              <a:rPr lang="en-US" sz="2800" spc="-30" dirty="0">
                <a:solidFill>
                  <a:srgbClr val="467752"/>
                </a:solidFill>
                <a:latin typeface="Arial MT"/>
                <a:cs typeface="Arial MT"/>
              </a:rPr>
              <a:t> </a:t>
            </a:r>
            <a:r>
              <a:rPr lang="en-US" sz="2800" spc="50" dirty="0">
                <a:solidFill>
                  <a:srgbClr val="446749"/>
                </a:solidFill>
                <a:latin typeface="Arial MT"/>
                <a:cs typeface="Arial MT"/>
              </a:rPr>
              <a:t>Restructuring</a:t>
            </a:r>
            <a:endParaRPr lang="en-US" sz="2800" dirty="0">
              <a:latin typeface="Arial MT"/>
              <a:cs typeface="Arial M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683DDEB-416C-23AE-2DCB-F3C60905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51" y="3532006"/>
            <a:ext cx="4880608" cy="3200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195059-D340-BC97-CC44-9D2DDC3B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418" y="3570272"/>
            <a:ext cx="2971800" cy="1219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B2D7741-F6F3-A61A-232C-58A6D84D5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2813" y="5138787"/>
            <a:ext cx="2971800" cy="12870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05FD222-40ED-BDCE-8177-E2EF4DE58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4713" y="6801389"/>
            <a:ext cx="3009900" cy="108046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8B1929-891F-38D1-858C-1CE589D48185}"/>
              </a:ext>
            </a:extLst>
          </p:cNvPr>
          <p:cNvCxnSpPr>
            <a:cxnSpLocks/>
          </p:cNvCxnSpPr>
          <p:nvPr/>
        </p:nvCxnSpPr>
        <p:spPr>
          <a:xfrm>
            <a:off x="779938" y="3124201"/>
            <a:ext cx="644398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6CAA47DF-DF9F-2B80-5728-FCE435CFE974}"/>
              </a:ext>
            </a:extLst>
          </p:cNvPr>
          <p:cNvSpPr/>
          <p:nvPr/>
        </p:nvSpPr>
        <p:spPr>
          <a:xfrm>
            <a:off x="7529839" y="3962401"/>
            <a:ext cx="2514600" cy="2083191"/>
          </a:xfrm>
          <a:prstGeom prst="rightArrow">
            <a:avLst>
              <a:gd name="adj1" fmla="val 11831"/>
              <a:gd name="adj2" fmla="val 5063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96D0A0-A2E4-0C25-9555-0CC312896A83}"/>
              </a:ext>
            </a:extLst>
          </p:cNvPr>
          <p:cNvSpPr txBox="1"/>
          <p:nvPr/>
        </p:nvSpPr>
        <p:spPr>
          <a:xfrm>
            <a:off x="1405251" y="2424009"/>
            <a:ext cx="41929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897380" algn="l"/>
              </a:tabLst>
            </a:pPr>
            <a:r>
              <a:rPr lang="en-US" sz="3200" spc="-10" dirty="0">
                <a:latin typeface="Arial MT"/>
                <a:cs typeface="Arial MT"/>
              </a:rPr>
              <a:t>Current Menu</a:t>
            </a:r>
            <a:endParaRPr lang="en-US" sz="3200" dirty="0">
              <a:latin typeface="Arial MT"/>
              <a:cs typeface="Arial MT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8A83E1C-8FE1-84EE-6C47-71ACC1B834A5}"/>
              </a:ext>
            </a:extLst>
          </p:cNvPr>
          <p:cNvCxnSpPr>
            <a:cxnSpLocks/>
          </p:cNvCxnSpPr>
          <p:nvPr/>
        </p:nvCxnSpPr>
        <p:spPr>
          <a:xfrm>
            <a:off x="10362462" y="3124201"/>
            <a:ext cx="644398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CF4A564-9CBB-2ED4-11CC-E4FE28688019}"/>
              </a:ext>
            </a:extLst>
          </p:cNvPr>
          <p:cNvSpPr txBox="1"/>
          <p:nvPr/>
        </p:nvSpPr>
        <p:spPr>
          <a:xfrm>
            <a:off x="11148218" y="2413857"/>
            <a:ext cx="41929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897380" algn="l"/>
              </a:tabLst>
            </a:pPr>
            <a:r>
              <a:rPr lang="en-US" sz="3200" spc="-10">
                <a:latin typeface="Arial MT"/>
                <a:cs typeface="Arial MT"/>
              </a:rPr>
              <a:t>Planned Menu</a:t>
            </a:r>
            <a:endParaRPr lang="en-US" sz="3200" dirty="0">
              <a:latin typeface="Arial MT"/>
              <a:cs typeface="Arial M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631708-1C3E-EB68-84DA-26C42F1B55A4}"/>
              </a:ext>
            </a:extLst>
          </p:cNvPr>
          <p:cNvSpPr txBox="1"/>
          <p:nvPr/>
        </p:nvSpPr>
        <p:spPr>
          <a:xfrm>
            <a:off x="10538618" y="3189485"/>
            <a:ext cx="8740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1897380" algn="l"/>
              </a:tabLst>
            </a:pPr>
            <a:r>
              <a:rPr lang="en-US" sz="1800" dirty="0">
                <a:latin typeface="Arial MT"/>
                <a:cs typeface="Arial MT"/>
              </a:rPr>
              <a:t>Supplier Operation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98F8C7D-B1F6-0465-92CA-1329423B5DC3}"/>
              </a:ext>
            </a:extLst>
          </p:cNvPr>
          <p:cNvSpPr txBox="1"/>
          <p:nvPr/>
        </p:nvSpPr>
        <p:spPr>
          <a:xfrm>
            <a:off x="10538618" y="4762427"/>
            <a:ext cx="952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1897380" algn="l"/>
              </a:tabLst>
            </a:pPr>
            <a:r>
              <a:rPr lang="en-US" sz="1800" dirty="0">
                <a:latin typeface="Arial MT"/>
                <a:cs typeface="Arial MT"/>
              </a:rPr>
              <a:t>Shipment Operation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0ECF89-8D50-F483-0933-0197D1851B34}"/>
              </a:ext>
            </a:extLst>
          </p:cNvPr>
          <p:cNvSpPr txBox="1"/>
          <p:nvPr/>
        </p:nvSpPr>
        <p:spPr>
          <a:xfrm>
            <a:off x="10538618" y="6415439"/>
            <a:ext cx="9826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1897380" algn="l"/>
              </a:tabLst>
            </a:pPr>
            <a:r>
              <a:rPr lang="en-US" sz="1800" dirty="0">
                <a:latin typeface="Arial MT"/>
                <a:cs typeface="Arial MT"/>
              </a:rPr>
              <a:t>System Operation</a:t>
            </a:r>
          </a:p>
        </p:txBody>
      </p:sp>
    </p:spTree>
    <p:extLst>
      <p:ext uri="{BB962C8B-B14F-4D97-AF65-F5344CB8AC3E}">
        <p14:creationId xmlns:p14="http://schemas.microsoft.com/office/powerpoint/2010/main" val="3991669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2D9324-19DC-AA03-4BE0-5E08367CD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C8A5B6-90BA-6775-6F83-6782371D416F}"/>
              </a:ext>
            </a:extLst>
          </p:cNvPr>
          <p:cNvSpPr/>
          <p:nvPr/>
        </p:nvSpPr>
        <p:spPr>
          <a:xfrm>
            <a:off x="1498600" y="2067721"/>
            <a:ext cx="5948057" cy="191013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3DC7A64-9C7C-3699-2A7E-4FE61F671C72}"/>
              </a:ext>
            </a:extLst>
          </p:cNvPr>
          <p:cNvSpPr txBox="1">
            <a:spLocks/>
          </p:cNvSpPr>
          <p:nvPr/>
        </p:nvSpPr>
        <p:spPr>
          <a:xfrm>
            <a:off x="736600" y="304800"/>
            <a:ext cx="15821729" cy="931024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>
            <a:lvl1pPr>
              <a:defRPr sz="5900" b="0" i="0">
                <a:solidFill>
                  <a:srgbClr val="2F2F2F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7780" marR="5080" indent="-5715">
              <a:lnSpc>
                <a:spcPts val="6050"/>
              </a:lnSpc>
              <a:spcBef>
                <a:spcPts val="1160"/>
              </a:spcBef>
            </a:pPr>
            <a:r>
              <a:rPr lang="en-US" dirty="0"/>
              <a:t>Future Improvements</a:t>
            </a:r>
            <a:endParaRPr lang="en-US" spc="-1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955FE-FA4C-5F2D-0D4E-17D77024D462}"/>
              </a:ext>
            </a:extLst>
          </p:cNvPr>
          <p:cNvSpPr txBox="1"/>
          <p:nvPr/>
        </p:nvSpPr>
        <p:spPr>
          <a:xfrm>
            <a:off x="721138" y="1235824"/>
            <a:ext cx="108358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897380" algn="l"/>
              </a:tabLst>
            </a:pPr>
            <a:r>
              <a:rPr lang="en-US" sz="2800" spc="-10" dirty="0">
                <a:latin typeface="Arial MT"/>
                <a:cs typeface="Arial MT"/>
              </a:rPr>
              <a:t>Planned Improvement 2</a:t>
            </a:r>
            <a:r>
              <a:rPr lang="en-US" sz="2800" dirty="0">
                <a:latin typeface="Arial MT"/>
                <a:cs typeface="Arial MT"/>
              </a:rPr>
              <a:t>: </a:t>
            </a:r>
            <a:r>
              <a:rPr lang="en-US" sz="2800" spc="70" dirty="0">
                <a:solidFill>
                  <a:srgbClr val="467752"/>
                </a:solidFill>
                <a:latin typeface="Arial MT"/>
                <a:cs typeface="Arial MT"/>
              </a:rPr>
              <a:t>Adding Tree Analysis Function</a:t>
            </a:r>
            <a:endParaRPr lang="en-US" sz="2800" dirty="0">
              <a:latin typeface="Arial M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A1635-12A0-7FE5-A59C-6EA9C4BD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2358653"/>
            <a:ext cx="6862051" cy="4731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D31BA8-AB64-2C1D-F08A-83A9F0C8B694}"/>
              </a:ext>
            </a:extLst>
          </p:cNvPr>
          <p:cNvSpPr txBox="1"/>
          <p:nvPr/>
        </p:nvSpPr>
        <p:spPr>
          <a:xfrm>
            <a:off x="1667460" y="2275781"/>
            <a:ext cx="5622339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897380" algn="l"/>
              </a:tabLst>
            </a:pPr>
            <a:r>
              <a:rPr lang="en-US" sz="1800" b="1" spc="70" dirty="0">
                <a:solidFill>
                  <a:srgbClr val="467752"/>
                </a:solidFill>
                <a:latin typeface="Arial MT"/>
                <a:cs typeface="Arial MT"/>
              </a:rPr>
              <a:t>Tree Analysis Functionality</a:t>
            </a: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897380" algn="l"/>
              </a:tabLst>
            </a:pPr>
            <a:endParaRPr lang="en-US" spc="70" dirty="0">
              <a:solidFill>
                <a:srgbClr val="46775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897380" algn="l"/>
              </a:tabLst>
            </a:pPr>
            <a:r>
              <a:rPr lang="en-US" sz="1800" spc="70" dirty="0">
                <a:solidFill>
                  <a:schemeClr val="tx1"/>
                </a:solidFill>
                <a:latin typeface="Arial MT"/>
                <a:cs typeface="Arial MT"/>
              </a:rPr>
              <a:t>Implement a function to calculate the exact depth and height of each tree.</a:t>
            </a:r>
            <a:endParaRPr lang="en-US" sz="18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EB601A-B9EE-5F7D-D815-77E045CD030A}"/>
              </a:ext>
            </a:extLst>
          </p:cNvPr>
          <p:cNvSpPr/>
          <p:nvPr/>
        </p:nvSpPr>
        <p:spPr>
          <a:xfrm>
            <a:off x="1486647" y="4833333"/>
            <a:ext cx="5948057" cy="22792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5DDAAA-2E1C-DB05-5153-606CC3D271E2}"/>
              </a:ext>
            </a:extLst>
          </p:cNvPr>
          <p:cNvSpPr txBox="1"/>
          <p:nvPr/>
        </p:nvSpPr>
        <p:spPr>
          <a:xfrm>
            <a:off x="1655507" y="5041393"/>
            <a:ext cx="5622339" cy="185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897380" algn="l"/>
              </a:tabLst>
            </a:pPr>
            <a:r>
              <a:rPr lang="en-US" sz="1800" b="1" spc="70" dirty="0">
                <a:solidFill>
                  <a:srgbClr val="467752"/>
                </a:solidFill>
                <a:latin typeface="Arial MT"/>
                <a:cs typeface="Arial MT"/>
              </a:rPr>
              <a:t>Strategic Importance</a:t>
            </a: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897380" algn="l"/>
              </a:tabLst>
            </a:pPr>
            <a:endParaRPr lang="en-US" spc="70" dirty="0">
              <a:solidFill>
                <a:srgbClr val="467752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897380" algn="l"/>
              </a:tabLst>
            </a:pPr>
            <a:r>
              <a:rPr lang="en-US" sz="1800" spc="70" dirty="0">
                <a:solidFill>
                  <a:schemeClr val="tx1"/>
                </a:solidFill>
                <a:latin typeface="Arial MT"/>
                <a:cs typeface="Arial MT"/>
              </a:rPr>
              <a:t>This metric is essential for evaluating the balance of the BST and will provide a critical data point for comparison against a self-balancing B-tree (Solution 2)</a:t>
            </a:r>
            <a:endParaRPr lang="en-US" sz="18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58395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34" y="0"/>
            <a:ext cx="17339733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AF1A7-F932-FD1A-A814-6B10639E5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070" y="455169"/>
            <a:ext cx="9518687" cy="5536240"/>
          </a:xfrm>
        </p:spPr>
        <p:txBody>
          <a:bodyPr>
            <a:normAutofit/>
          </a:bodyPr>
          <a:lstStyle/>
          <a:p>
            <a:pPr algn="l"/>
            <a:r>
              <a:rPr lang="en-US" sz="7253"/>
              <a:t>Task 2: BST Solution Implementation</a:t>
            </a:r>
            <a:br>
              <a:rPr lang="en-US" sz="7253"/>
            </a:br>
            <a:r>
              <a:rPr lang="en-US" sz="7253"/>
              <a:t>(Customer Order and Delivery</a:t>
            </a:r>
            <a:br>
              <a:rPr lang="en-US" sz="7253"/>
            </a:br>
            <a:r>
              <a:rPr lang="en-US" sz="7253"/>
              <a:t>Management Module)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0E0FE-2D13-3284-0F8F-883147A29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070" y="6586540"/>
            <a:ext cx="9518687" cy="2232158"/>
          </a:xfrm>
        </p:spPr>
        <p:txBody>
          <a:bodyPr>
            <a:normAutofit/>
          </a:bodyPr>
          <a:lstStyle/>
          <a:p>
            <a:pPr algn="l"/>
            <a:r>
              <a:rPr lang="en-US"/>
              <a:t>Subject: MECS 1023 Advanced Data Structure &amp; Algorithms</a:t>
            </a:r>
            <a:br>
              <a:rPr lang="en-US"/>
            </a:br>
            <a:br>
              <a:rPr lang="en-US"/>
            </a:br>
            <a:r>
              <a:rPr lang="en-US"/>
              <a:t>Presented By: Lee Qi Hui – MEC255018</a:t>
            </a:r>
          </a:p>
          <a:p>
            <a:pPr algn="l"/>
            <a:endParaRPr lang="en-US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4000" y="6270957"/>
            <a:ext cx="6035327" cy="26010"/>
          </a:xfrm>
          <a:custGeom>
            <a:avLst/>
            <a:gdLst>
              <a:gd name="connsiteX0" fmla="*/ 0 w 6035327"/>
              <a:gd name="connsiteY0" fmla="*/ 0 h 26010"/>
              <a:gd name="connsiteX1" fmla="*/ 549885 w 6035327"/>
              <a:gd name="connsiteY1" fmla="*/ 0 h 26010"/>
              <a:gd name="connsiteX2" fmla="*/ 1160124 w 6035327"/>
              <a:gd name="connsiteY2" fmla="*/ 0 h 26010"/>
              <a:gd name="connsiteX3" fmla="*/ 1710009 w 6035327"/>
              <a:gd name="connsiteY3" fmla="*/ 0 h 26010"/>
              <a:gd name="connsiteX4" fmla="*/ 2440954 w 6035327"/>
              <a:gd name="connsiteY4" fmla="*/ 0 h 26010"/>
              <a:gd name="connsiteX5" fmla="*/ 3111546 w 6035327"/>
              <a:gd name="connsiteY5" fmla="*/ 0 h 26010"/>
              <a:gd name="connsiteX6" fmla="*/ 3782138 w 6035327"/>
              <a:gd name="connsiteY6" fmla="*/ 0 h 26010"/>
              <a:gd name="connsiteX7" fmla="*/ 4573437 w 6035327"/>
              <a:gd name="connsiteY7" fmla="*/ 0 h 26010"/>
              <a:gd name="connsiteX8" fmla="*/ 5304382 w 6035327"/>
              <a:gd name="connsiteY8" fmla="*/ 0 h 26010"/>
              <a:gd name="connsiteX9" fmla="*/ 6035327 w 6035327"/>
              <a:gd name="connsiteY9" fmla="*/ 0 h 26010"/>
              <a:gd name="connsiteX10" fmla="*/ 6035327 w 6035327"/>
              <a:gd name="connsiteY10" fmla="*/ 26010 h 26010"/>
              <a:gd name="connsiteX11" fmla="*/ 5545795 w 6035327"/>
              <a:gd name="connsiteY11" fmla="*/ 26010 h 26010"/>
              <a:gd name="connsiteX12" fmla="*/ 4995910 w 6035327"/>
              <a:gd name="connsiteY12" fmla="*/ 26010 h 26010"/>
              <a:gd name="connsiteX13" fmla="*/ 4264964 w 6035327"/>
              <a:gd name="connsiteY13" fmla="*/ 26010 h 26010"/>
              <a:gd name="connsiteX14" fmla="*/ 3473666 w 6035327"/>
              <a:gd name="connsiteY14" fmla="*/ 26010 h 26010"/>
              <a:gd name="connsiteX15" fmla="*/ 2863427 w 6035327"/>
              <a:gd name="connsiteY15" fmla="*/ 26010 h 26010"/>
              <a:gd name="connsiteX16" fmla="*/ 2072129 w 6035327"/>
              <a:gd name="connsiteY16" fmla="*/ 26010 h 26010"/>
              <a:gd name="connsiteX17" fmla="*/ 1522244 w 6035327"/>
              <a:gd name="connsiteY17" fmla="*/ 26010 h 26010"/>
              <a:gd name="connsiteX18" fmla="*/ 1032712 w 6035327"/>
              <a:gd name="connsiteY18" fmla="*/ 26010 h 26010"/>
              <a:gd name="connsiteX19" fmla="*/ 0 w 6035327"/>
              <a:gd name="connsiteY19" fmla="*/ 26010 h 26010"/>
              <a:gd name="connsiteX20" fmla="*/ 0 w 6035327"/>
              <a:gd name="connsiteY20" fmla="*/ 0 h 2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35327" h="26010" fill="none" extrusionOk="0">
                <a:moveTo>
                  <a:pt x="0" y="0"/>
                </a:moveTo>
                <a:cubicBezTo>
                  <a:pt x="256120" y="14958"/>
                  <a:pt x="286096" y="3400"/>
                  <a:pt x="549885" y="0"/>
                </a:cubicBezTo>
                <a:cubicBezTo>
                  <a:pt x="813675" y="-3400"/>
                  <a:pt x="956679" y="22739"/>
                  <a:pt x="1160124" y="0"/>
                </a:cubicBezTo>
                <a:cubicBezTo>
                  <a:pt x="1363569" y="-22739"/>
                  <a:pt x="1525662" y="19823"/>
                  <a:pt x="1710009" y="0"/>
                </a:cubicBezTo>
                <a:cubicBezTo>
                  <a:pt x="1894356" y="-19823"/>
                  <a:pt x="2293041" y="-28272"/>
                  <a:pt x="2440954" y="0"/>
                </a:cubicBezTo>
                <a:cubicBezTo>
                  <a:pt x="2588867" y="28272"/>
                  <a:pt x="2974679" y="-6874"/>
                  <a:pt x="3111546" y="0"/>
                </a:cubicBezTo>
                <a:cubicBezTo>
                  <a:pt x="3248413" y="6874"/>
                  <a:pt x="3573220" y="-11817"/>
                  <a:pt x="3782138" y="0"/>
                </a:cubicBezTo>
                <a:cubicBezTo>
                  <a:pt x="3991056" y="11817"/>
                  <a:pt x="4187470" y="-34049"/>
                  <a:pt x="4573437" y="0"/>
                </a:cubicBezTo>
                <a:cubicBezTo>
                  <a:pt x="4959404" y="34049"/>
                  <a:pt x="4957024" y="18669"/>
                  <a:pt x="5304382" y="0"/>
                </a:cubicBezTo>
                <a:cubicBezTo>
                  <a:pt x="5651741" y="-18669"/>
                  <a:pt x="5671827" y="11907"/>
                  <a:pt x="6035327" y="0"/>
                </a:cubicBezTo>
                <a:cubicBezTo>
                  <a:pt x="6036321" y="7086"/>
                  <a:pt x="6036241" y="13260"/>
                  <a:pt x="6035327" y="26010"/>
                </a:cubicBezTo>
                <a:cubicBezTo>
                  <a:pt x="5929701" y="11609"/>
                  <a:pt x="5777124" y="44723"/>
                  <a:pt x="5545795" y="26010"/>
                </a:cubicBezTo>
                <a:cubicBezTo>
                  <a:pt x="5314466" y="7297"/>
                  <a:pt x="5124438" y="43173"/>
                  <a:pt x="4995910" y="26010"/>
                </a:cubicBezTo>
                <a:cubicBezTo>
                  <a:pt x="4867382" y="8847"/>
                  <a:pt x="4605890" y="18885"/>
                  <a:pt x="4264964" y="26010"/>
                </a:cubicBezTo>
                <a:cubicBezTo>
                  <a:pt x="3924038" y="33135"/>
                  <a:pt x="3862825" y="56902"/>
                  <a:pt x="3473666" y="26010"/>
                </a:cubicBezTo>
                <a:cubicBezTo>
                  <a:pt x="3084507" y="-4882"/>
                  <a:pt x="3138836" y="18080"/>
                  <a:pt x="2863427" y="26010"/>
                </a:cubicBezTo>
                <a:cubicBezTo>
                  <a:pt x="2588018" y="33940"/>
                  <a:pt x="2284301" y="37033"/>
                  <a:pt x="2072129" y="26010"/>
                </a:cubicBezTo>
                <a:cubicBezTo>
                  <a:pt x="1859957" y="14987"/>
                  <a:pt x="1751792" y="2709"/>
                  <a:pt x="1522244" y="26010"/>
                </a:cubicBezTo>
                <a:cubicBezTo>
                  <a:pt x="1292697" y="49311"/>
                  <a:pt x="1170134" y="33098"/>
                  <a:pt x="1032712" y="26010"/>
                </a:cubicBezTo>
                <a:cubicBezTo>
                  <a:pt x="895290" y="18922"/>
                  <a:pt x="283274" y="-23140"/>
                  <a:pt x="0" y="26010"/>
                </a:cubicBezTo>
                <a:cubicBezTo>
                  <a:pt x="197" y="18081"/>
                  <a:pt x="1278" y="7781"/>
                  <a:pt x="0" y="0"/>
                </a:cubicBezTo>
                <a:close/>
              </a:path>
              <a:path w="6035327" h="26010" stroke="0" extrusionOk="0">
                <a:moveTo>
                  <a:pt x="0" y="0"/>
                </a:moveTo>
                <a:cubicBezTo>
                  <a:pt x="230242" y="-14518"/>
                  <a:pt x="471536" y="-23483"/>
                  <a:pt x="610239" y="0"/>
                </a:cubicBezTo>
                <a:cubicBezTo>
                  <a:pt x="748942" y="23483"/>
                  <a:pt x="891771" y="-17192"/>
                  <a:pt x="1099771" y="0"/>
                </a:cubicBezTo>
                <a:cubicBezTo>
                  <a:pt x="1307771" y="17192"/>
                  <a:pt x="1517521" y="15047"/>
                  <a:pt x="1891069" y="0"/>
                </a:cubicBezTo>
                <a:cubicBezTo>
                  <a:pt x="2264617" y="-15047"/>
                  <a:pt x="2223076" y="-19881"/>
                  <a:pt x="2501308" y="0"/>
                </a:cubicBezTo>
                <a:cubicBezTo>
                  <a:pt x="2779540" y="19881"/>
                  <a:pt x="2823027" y="-16129"/>
                  <a:pt x="3111546" y="0"/>
                </a:cubicBezTo>
                <a:cubicBezTo>
                  <a:pt x="3400065" y="16129"/>
                  <a:pt x="3696581" y="25846"/>
                  <a:pt x="3902845" y="0"/>
                </a:cubicBezTo>
                <a:cubicBezTo>
                  <a:pt x="4109109" y="-25846"/>
                  <a:pt x="4297854" y="-15899"/>
                  <a:pt x="4452730" y="0"/>
                </a:cubicBezTo>
                <a:cubicBezTo>
                  <a:pt x="4607606" y="15899"/>
                  <a:pt x="5016381" y="-31517"/>
                  <a:pt x="5244029" y="0"/>
                </a:cubicBezTo>
                <a:cubicBezTo>
                  <a:pt x="5471677" y="31517"/>
                  <a:pt x="5805017" y="12209"/>
                  <a:pt x="6035327" y="0"/>
                </a:cubicBezTo>
                <a:cubicBezTo>
                  <a:pt x="6034266" y="5290"/>
                  <a:pt x="6034078" y="19904"/>
                  <a:pt x="6035327" y="26010"/>
                </a:cubicBezTo>
                <a:cubicBezTo>
                  <a:pt x="5718219" y="28021"/>
                  <a:pt x="5520336" y="27810"/>
                  <a:pt x="5364735" y="26010"/>
                </a:cubicBezTo>
                <a:cubicBezTo>
                  <a:pt x="5209134" y="24210"/>
                  <a:pt x="5012392" y="46619"/>
                  <a:pt x="4754496" y="26010"/>
                </a:cubicBezTo>
                <a:cubicBezTo>
                  <a:pt x="4496600" y="5401"/>
                  <a:pt x="4222920" y="58471"/>
                  <a:pt x="3963198" y="26010"/>
                </a:cubicBezTo>
                <a:cubicBezTo>
                  <a:pt x="3703476" y="-6451"/>
                  <a:pt x="3454856" y="65499"/>
                  <a:pt x="3171900" y="26010"/>
                </a:cubicBezTo>
                <a:cubicBezTo>
                  <a:pt x="2888944" y="-13479"/>
                  <a:pt x="2844966" y="52044"/>
                  <a:pt x="2622014" y="26010"/>
                </a:cubicBezTo>
                <a:cubicBezTo>
                  <a:pt x="2399062" y="-24"/>
                  <a:pt x="2191656" y="4250"/>
                  <a:pt x="1951422" y="26010"/>
                </a:cubicBezTo>
                <a:cubicBezTo>
                  <a:pt x="1711188" y="47770"/>
                  <a:pt x="1482567" y="58888"/>
                  <a:pt x="1160124" y="26010"/>
                </a:cubicBezTo>
                <a:cubicBezTo>
                  <a:pt x="837681" y="-6868"/>
                  <a:pt x="562775" y="45130"/>
                  <a:pt x="0" y="26010"/>
                </a:cubicBezTo>
                <a:cubicBezTo>
                  <a:pt x="-1003" y="19992"/>
                  <a:pt x="1095" y="1298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A62D8839-92EB-77BC-5DA7-112DF6EB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82" r="19398"/>
          <a:stretch>
            <a:fillRect/>
          </a:stretch>
        </p:blipFill>
        <p:spPr>
          <a:xfrm>
            <a:off x="11152787" y="455168"/>
            <a:ext cx="5777207" cy="85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6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34" y="0"/>
            <a:ext cx="1733539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4CBF6-5B23-EA06-A722-976FD61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40" y="519290"/>
            <a:ext cx="14955520" cy="1885245"/>
          </a:xfrm>
        </p:spPr>
        <p:txBody>
          <a:bodyPr>
            <a:normAutofit/>
          </a:bodyPr>
          <a:lstStyle/>
          <a:p>
            <a:r>
              <a:rPr lang="en-US" sz="7680"/>
              <a:t>Components &amp; BST Property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9840" y="2652889"/>
            <a:ext cx="14825472" cy="26010"/>
          </a:xfrm>
          <a:custGeom>
            <a:avLst/>
            <a:gdLst>
              <a:gd name="connsiteX0" fmla="*/ 0 w 14825472"/>
              <a:gd name="connsiteY0" fmla="*/ 0 h 26010"/>
              <a:gd name="connsiteX1" fmla="*/ 673885 w 14825472"/>
              <a:gd name="connsiteY1" fmla="*/ 0 h 26010"/>
              <a:gd name="connsiteX2" fmla="*/ 1496025 w 14825472"/>
              <a:gd name="connsiteY2" fmla="*/ 0 h 26010"/>
              <a:gd name="connsiteX3" fmla="*/ 2318165 w 14825472"/>
              <a:gd name="connsiteY3" fmla="*/ 0 h 26010"/>
              <a:gd name="connsiteX4" fmla="*/ 3288559 w 14825472"/>
              <a:gd name="connsiteY4" fmla="*/ 0 h 26010"/>
              <a:gd name="connsiteX5" fmla="*/ 3962444 w 14825472"/>
              <a:gd name="connsiteY5" fmla="*/ 0 h 26010"/>
              <a:gd name="connsiteX6" fmla="*/ 4784584 w 14825472"/>
              <a:gd name="connsiteY6" fmla="*/ 0 h 26010"/>
              <a:gd name="connsiteX7" fmla="*/ 5458469 w 14825472"/>
              <a:gd name="connsiteY7" fmla="*/ 0 h 26010"/>
              <a:gd name="connsiteX8" fmla="*/ 6132354 w 14825472"/>
              <a:gd name="connsiteY8" fmla="*/ 0 h 26010"/>
              <a:gd name="connsiteX9" fmla="*/ 6806239 w 14825472"/>
              <a:gd name="connsiteY9" fmla="*/ 0 h 26010"/>
              <a:gd name="connsiteX10" fmla="*/ 7035360 w 14825472"/>
              <a:gd name="connsiteY10" fmla="*/ 0 h 26010"/>
              <a:gd name="connsiteX11" fmla="*/ 7857500 w 14825472"/>
              <a:gd name="connsiteY11" fmla="*/ 0 h 26010"/>
              <a:gd name="connsiteX12" fmla="*/ 8086621 w 14825472"/>
              <a:gd name="connsiteY12" fmla="*/ 0 h 26010"/>
              <a:gd name="connsiteX13" fmla="*/ 8760506 w 14825472"/>
              <a:gd name="connsiteY13" fmla="*/ 0 h 26010"/>
              <a:gd name="connsiteX14" fmla="*/ 9730901 w 14825472"/>
              <a:gd name="connsiteY14" fmla="*/ 0 h 26010"/>
              <a:gd name="connsiteX15" fmla="*/ 10701295 w 14825472"/>
              <a:gd name="connsiteY15" fmla="*/ 0 h 26010"/>
              <a:gd name="connsiteX16" fmla="*/ 11523435 w 14825472"/>
              <a:gd name="connsiteY16" fmla="*/ 0 h 26010"/>
              <a:gd name="connsiteX17" fmla="*/ 12049065 w 14825472"/>
              <a:gd name="connsiteY17" fmla="*/ 0 h 26010"/>
              <a:gd name="connsiteX18" fmla="*/ 12278186 w 14825472"/>
              <a:gd name="connsiteY18" fmla="*/ 0 h 26010"/>
              <a:gd name="connsiteX19" fmla="*/ 12803817 w 14825472"/>
              <a:gd name="connsiteY19" fmla="*/ 0 h 26010"/>
              <a:gd name="connsiteX20" fmla="*/ 13625957 w 14825472"/>
              <a:gd name="connsiteY20" fmla="*/ 0 h 26010"/>
              <a:gd name="connsiteX21" fmla="*/ 14825472 w 14825472"/>
              <a:gd name="connsiteY21" fmla="*/ 0 h 26010"/>
              <a:gd name="connsiteX22" fmla="*/ 14825472 w 14825472"/>
              <a:gd name="connsiteY22" fmla="*/ 26010 h 26010"/>
              <a:gd name="connsiteX23" fmla="*/ 14448096 w 14825472"/>
              <a:gd name="connsiteY23" fmla="*/ 26010 h 26010"/>
              <a:gd name="connsiteX24" fmla="*/ 13774211 w 14825472"/>
              <a:gd name="connsiteY24" fmla="*/ 26010 h 26010"/>
              <a:gd name="connsiteX25" fmla="*/ 12952071 w 14825472"/>
              <a:gd name="connsiteY25" fmla="*/ 26010 h 26010"/>
              <a:gd name="connsiteX26" fmla="*/ 12722951 w 14825472"/>
              <a:gd name="connsiteY26" fmla="*/ 26010 h 26010"/>
              <a:gd name="connsiteX27" fmla="*/ 11752556 w 14825472"/>
              <a:gd name="connsiteY27" fmla="*/ 26010 h 26010"/>
              <a:gd name="connsiteX28" fmla="*/ 11226926 w 14825472"/>
              <a:gd name="connsiteY28" fmla="*/ 26010 h 26010"/>
              <a:gd name="connsiteX29" fmla="*/ 10404786 w 14825472"/>
              <a:gd name="connsiteY29" fmla="*/ 26010 h 26010"/>
              <a:gd name="connsiteX30" fmla="*/ 10175665 w 14825472"/>
              <a:gd name="connsiteY30" fmla="*/ 26010 h 26010"/>
              <a:gd name="connsiteX31" fmla="*/ 9205270 w 14825472"/>
              <a:gd name="connsiteY31" fmla="*/ 26010 h 26010"/>
              <a:gd name="connsiteX32" fmla="*/ 8679640 w 14825472"/>
              <a:gd name="connsiteY32" fmla="*/ 26010 h 26010"/>
              <a:gd name="connsiteX33" fmla="*/ 8005755 w 14825472"/>
              <a:gd name="connsiteY33" fmla="*/ 26010 h 26010"/>
              <a:gd name="connsiteX34" fmla="*/ 7628379 w 14825472"/>
              <a:gd name="connsiteY34" fmla="*/ 26010 h 26010"/>
              <a:gd name="connsiteX35" fmla="*/ 6806239 w 14825472"/>
              <a:gd name="connsiteY35" fmla="*/ 26010 h 26010"/>
              <a:gd name="connsiteX36" fmla="*/ 5835845 w 14825472"/>
              <a:gd name="connsiteY36" fmla="*/ 26010 h 26010"/>
              <a:gd name="connsiteX37" fmla="*/ 5310215 w 14825472"/>
              <a:gd name="connsiteY37" fmla="*/ 26010 h 26010"/>
              <a:gd name="connsiteX38" fmla="*/ 4339820 w 14825472"/>
              <a:gd name="connsiteY38" fmla="*/ 26010 h 26010"/>
              <a:gd name="connsiteX39" fmla="*/ 3665935 w 14825472"/>
              <a:gd name="connsiteY39" fmla="*/ 26010 h 26010"/>
              <a:gd name="connsiteX40" fmla="*/ 2695540 w 14825472"/>
              <a:gd name="connsiteY40" fmla="*/ 26010 h 26010"/>
              <a:gd name="connsiteX41" fmla="*/ 1725146 w 14825472"/>
              <a:gd name="connsiteY41" fmla="*/ 26010 h 26010"/>
              <a:gd name="connsiteX42" fmla="*/ 1347770 w 14825472"/>
              <a:gd name="connsiteY42" fmla="*/ 26010 h 26010"/>
              <a:gd name="connsiteX43" fmla="*/ 822140 w 14825472"/>
              <a:gd name="connsiteY43" fmla="*/ 26010 h 26010"/>
              <a:gd name="connsiteX44" fmla="*/ 0 w 14825472"/>
              <a:gd name="connsiteY44" fmla="*/ 26010 h 26010"/>
              <a:gd name="connsiteX45" fmla="*/ 0 w 14825472"/>
              <a:gd name="connsiteY45" fmla="*/ 0 h 2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4825472" h="26010" fill="none" extrusionOk="0">
                <a:moveTo>
                  <a:pt x="0" y="0"/>
                </a:moveTo>
                <a:cubicBezTo>
                  <a:pt x="324381" y="26398"/>
                  <a:pt x="491226" y="16014"/>
                  <a:pt x="673885" y="0"/>
                </a:cubicBezTo>
                <a:cubicBezTo>
                  <a:pt x="856544" y="-16014"/>
                  <a:pt x="1096995" y="-128"/>
                  <a:pt x="1496025" y="0"/>
                </a:cubicBezTo>
                <a:cubicBezTo>
                  <a:pt x="1895055" y="128"/>
                  <a:pt x="2000838" y="24932"/>
                  <a:pt x="2318165" y="0"/>
                </a:cubicBezTo>
                <a:cubicBezTo>
                  <a:pt x="2635492" y="-24932"/>
                  <a:pt x="3025084" y="46627"/>
                  <a:pt x="3288559" y="0"/>
                </a:cubicBezTo>
                <a:cubicBezTo>
                  <a:pt x="3552034" y="-46627"/>
                  <a:pt x="3766337" y="-32710"/>
                  <a:pt x="3962444" y="0"/>
                </a:cubicBezTo>
                <a:cubicBezTo>
                  <a:pt x="4158552" y="32710"/>
                  <a:pt x="4491414" y="-39716"/>
                  <a:pt x="4784584" y="0"/>
                </a:cubicBezTo>
                <a:cubicBezTo>
                  <a:pt x="5077754" y="39716"/>
                  <a:pt x="5254589" y="-25929"/>
                  <a:pt x="5458469" y="0"/>
                </a:cubicBezTo>
                <a:cubicBezTo>
                  <a:pt x="5662350" y="25929"/>
                  <a:pt x="5923480" y="29236"/>
                  <a:pt x="6132354" y="0"/>
                </a:cubicBezTo>
                <a:cubicBezTo>
                  <a:pt x="6341229" y="-29236"/>
                  <a:pt x="6483338" y="-13502"/>
                  <a:pt x="6806239" y="0"/>
                </a:cubicBezTo>
                <a:cubicBezTo>
                  <a:pt x="7129140" y="13502"/>
                  <a:pt x="6981474" y="8589"/>
                  <a:pt x="7035360" y="0"/>
                </a:cubicBezTo>
                <a:cubicBezTo>
                  <a:pt x="7089246" y="-8589"/>
                  <a:pt x="7491680" y="1899"/>
                  <a:pt x="7857500" y="0"/>
                </a:cubicBezTo>
                <a:cubicBezTo>
                  <a:pt x="8223320" y="-1899"/>
                  <a:pt x="8039137" y="4684"/>
                  <a:pt x="8086621" y="0"/>
                </a:cubicBezTo>
                <a:cubicBezTo>
                  <a:pt x="8134105" y="-4684"/>
                  <a:pt x="8506030" y="17571"/>
                  <a:pt x="8760506" y="0"/>
                </a:cubicBezTo>
                <a:cubicBezTo>
                  <a:pt x="9014983" y="-17571"/>
                  <a:pt x="9353447" y="27126"/>
                  <a:pt x="9730901" y="0"/>
                </a:cubicBezTo>
                <a:cubicBezTo>
                  <a:pt x="10108355" y="-27126"/>
                  <a:pt x="10376710" y="3716"/>
                  <a:pt x="10701295" y="0"/>
                </a:cubicBezTo>
                <a:cubicBezTo>
                  <a:pt x="11025880" y="-3716"/>
                  <a:pt x="11155617" y="-19191"/>
                  <a:pt x="11523435" y="0"/>
                </a:cubicBezTo>
                <a:cubicBezTo>
                  <a:pt x="11891253" y="19191"/>
                  <a:pt x="11819218" y="17715"/>
                  <a:pt x="12049065" y="0"/>
                </a:cubicBezTo>
                <a:cubicBezTo>
                  <a:pt x="12278912" y="-17715"/>
                  <a:pt x="12171148" y="3322"/>
                  <a:pt x="12278186" y="0"/>
                </a:cubicBezTo>
                <a:cubicBezTo>
                  <a:pt x="12385224" y="-3322"/>
                  <a:pt x="12570009" y="13554"/>
                  <a:pt x="12803817" y="0"/>
                </a:cubicBezTo>
                <a:cubicBezTo>
                  <a:pt x="13037625" y="-13554"/>
                  <a:pt x="13256585" y="3850"/>
                  <a:pt x="13625957" y="0"/>
                </a:cubicBezTo>
                <a:cubicBezTo>
                  <a:pt x="13995329" y="-3850"/>
                  <a:pt x="14298100" y="6229"/>
                  <a:pt x="14825472" y="0"/>
                </a:cubicBezTo>
                <a:cubicBezTo>
                  <a:pt x="14826129" y="9521"/>
                  <a:pt x="14825735" y="19387"/>
                  <a:pt x="14825472" y="26010"/>
                </a:cubicBezTo>
                <a:cubicBezTo>
                  <a:pt x="14674443" y="30169"/>
                  <a:pt x="14618069" y="35040"/>
                  <a:pt x="14448096" y="26010"/>
                </a:cubicBezTo>
                <a:cubicBezTo>
                  <a:pt x="14278123" y="16980"/>
                  <a:pt x="13967431" y="395"/>
                  <a:pt x="13774211" y="26010"/>
                </a:cubicBezTo>
                <a:cubicBezTo>
                  <a:pt x="13580991" y="51625"/>
                  <a:pt x="13123019" y="25918"/>
                  <a:pt x="12952071" y="26010"/>
                </a:cubicBezTo>
                <a:cubicBezTo>
                  <a:pt x="12781123" y="26102"/>
                  <a:pt x="12782616" y="20631"/>
                  <a:pt x="12722951" y="26010"/>
                </a:cubicBezTo>
                <a:cubicBezTo>
                  <a:pt x="12663286" y="31389"/>
                  <a:pt x="12080441" y="-702"/>
                  <a:pt x="11752556" y="26010"/>
                </a:cubicBezTo>
                <a:cubicBezTo>
                  <a:pt x="11424672" y="52722"/>
                  <a:pt x="11456966" y="24226"/>
                  <a:pt x="11226926" y="26010"/>
                </a:cubicBezTo>
                <a:cubicBezTo>
                  <a:pt x="10996886" y="27795"/>
                  <a:pt x="10686543" y="661"/>
                  <a:pt x="10404786" y="26010"/>
                </a:cubicBezTo>
                <a:cubicBezTo>
                  <a:pt x="10123029" y="51359"/>
                  <a:pt x="10257354" y="28027"/>
                  <a:pt x="10175665" y="26010"/>
                </a:cubicBezTo>
                <a:cubicBezTo>
                  <a:pt x="10093976" y="23993"/>
                  <a:pt x="9520548" y="19935"/>
                  <a:pt x="9205270" y="26010"/>
                </a:cubicBezTo>
                <a:cubicBezTo>
                  <a:pt x="8889992" y="32085"/>
                  <a:pt x="8857193" y="30976"/>
                  <a:pt x="8679640" y="26010"/>
                </a:cubicBezTo>
                <a:cubicBezTo>
                  <a:pt x="8502087" y="21045"/>
                  <a:pt x="8212099" y="48771"/>
                  <a:pt x="8005755" y="26010"/>
                </a:cubicBezTo>
                <a:cubicBezTo>
                  <a:pt x="7799411" y="3249"/>
                  <a:pt x="7772048" y="13314"/>
                  <a:pt x="7628379" y="26010"/>
                </a:cubicBezTo>
                <a:cubicBezTo>
                  <a:pt x="7484710" y="38706"/>
                  <a:pt x="7196500" y="19514"/>
                  <a:pt x="6806239" y="26010"/>
                </a:cubicBezTo>
                <a:cubicBezTo>
                  <a:pt x="6415978" y="32506"/>
                  <a:pt x="6217055" y="52248"/>
                  <a:pt x="5835845" y="26010"/>
                </a:cubicBezTo>
                <a:cubicBezTo>
                  <a:pt x="5454635" y="-228"/>
                  <a:pt x="5457555" y="42269"/>
                  <a:pt x="5310215" y="26010"/>
                </a:cubicBezTo>
                <a:cubicBezTo>
                  <a:pt x="5162875" y="9752"/>
                  <a:pt x="4714954" y="67094"/>
                  <a:pt x="4339820" y="26010"/>
                </a:cubicBezTo>
                <a:cubicBezTo>
                  <a:pt x="3964687" y="-15074"/>
                  <a:pt x="3908878" y="52943"/>
                  <a:pt x="3665935" y="26010"/>
                </a:cubicBezTo>
                <a:cubicBezTo>
                  <a:pt x="3422992" y="-923"/>
                  <a:pt x="3029509" y="6247"/>
                  <a:pt x="2695540" y="26010"/>
                </a:cubicBezTo>
                <a:cubicBezTo>
                  <a:pt x="2361572" y="45773"/>
                  <a:pt x="2093534" y="31344"/>
                  <a:pt x="1725146" y="26010"/>
                </a:cubicBezTo>
                <a:cubicBezTo>
                  <a:pt x="1356758" y="20676"/>
                  <a:pt x="1477618" y="34538"/>
                  <a:pt x="1347770" y="26010"/>
                </a:cubicBezTo>
                <a:cubicBezTo>
                  <a:pt x="1217922" y="17482"/>
                  <a:pt x="936604" y="22663"/>
                  <a:pt x="822140" y="26010"/>
                </a:cubicBezTo>
                <a:cubicBezTo>
                  <a:pt x="707676" y="29358"/>
                  <a:pt x="253753" y="66493"/>
                  <a:pt x="0" y="26010"/>
                </a:cubicBezTo>
                <a:cubicBezTo>
                  <a:pt x="-309" y="14824"/>
                  <a:pt x="902" y="6535"/>
                  <a:pt x="0" y="0"/>
                </a:cubicBezTo>
                <a:close/>
              </a:path>
              <a:path w="14825472" h="26010" stroke="0" extrusionOk="0">
                <a:moveTo>
                  <a:pt x="0" y="0"/>
                </a:moveTo>
                <a:cubicBezTo>
                  <a:pt x="210491" y="-17100"/>
                  <a:pt x="394047" y="10858"/>
                  <a:pt x="525630" y="0"/>
                </a:cubicBezTo>
                <a:cubicBezTo>
                  <a:pt x="657213" y="-10858"/>
                  <a:pt x="682622" y="-2611"/>
                  <a:pt x="754751" y="0"/>
                </a:cubicBezTo>
                <a:cubicBezTo>
                  <a:pt x="826880" y="2611"/>
                  <a:pt x="1249018" y="-15006"/>
                  <a:pt x="1725146" y="0"/>
                </a:cubicBezTo>
                <a:cubicBezTo>
                  <a:pt x="2201275" y="15006"/>
                  <a:pt x="2061202" y="-6758"/>
                  <a:pt x="2250776" y="0"/>
                </a:cubicBezTo>
                <a:cubicBezTo>
                  <a:pt x="2440350" y="6758"/>
                  <a:pt x="2531038" y="11773"/>
                  <a:pt x="2776407" y="0"/>
                </a:cubicBezTo>
                <a:cubicBezTo>
                  <a:pt x="3021776" y="-11773"/>
                  <a:pt x="3494150" y="22052"/>
                  <a:pt x="3746801" y="0"/>
                </a:cubicBezTo>
                <a:cubicBezTo>
                  <a:pt x="3999452" y="-22052"/>
                  <a:pt x="3995739" y="14806"/>
                  <a:pt x="4124177" y="0"/>
                </a:cubicBezTo>
                <a:cubicBezTo>
                  <a:pt x="4252615" y="-14806"/>
                  <a:pt x="4648412" y="-33418"/>
                  <a:pt x="5094571" y="0"/>
                </a:cubicBezTo>
                <a:cubicBezTo>
                  <a:pt x="5540730" y="33418"/>
                  <a:pt x="5847413" y="-13425"/>
                  <a:pt x="6064966" y="0"/>
                </a:cubicBezTo>
                <a:cubicBezTo>
                  <a:pt x="6282520" y="13425"/>
                  <a:pt x="6407775" y="5743"/>
                  <a:pt x="6738851" y="0"/>
                </a:cubicBezTo>
                <a:cubicBezTo>
                  <a:pt x="7069927" y="-5743"/>
                  <a:pt x="7338269" y="43611"/>
                  <a:pt x="7709245" y="0"/>
                </a:cubicBezTo>
                <a:cubicBezTo>
                  <a:pt x="8080221" y="-43611"/>
                  <a:pt x="7979855" y="20551"/>
                  <a:pt x="8234876" y="0"/>
                </a:cubicBezTo>
                <a:cubicBezTo>
                  <a:pt x="8489897" y="-20551"/>
                  <a:pt x="8560615" y="-23321"/>
                  <a:pt x="8760506" y="0"/>
                </a:cubicBezTo>
                <a:cubicBezTo>
                  <a:pt x="8960397" y="23321"/>
                  <a:pt x="9223422" y="41048"/>
                  <a:pt x="9582646" y="0"/>
                </a:cubicBezTo>
                <a:cubicBezTo>
                  <a:pt x="9941870" y="-41048"/>
                  <a:pt x="9992230" y="25754"/>
                  <a:pt x="10108276" y="0"/>
                </a:cubicBezTo>
                <a:cubicBezTo>
                  <a:pt x="10224322" y="-25754"/>
                  <a:pt x="10818263" y="-39268"/>
                  <a:pt x="11078671" y="0"/>
                </a:cubicBezTo>
                <a:cubicBezTo>
                  <a:pt x="11339079" y="39268"/>
                  <a:pt x="11831312" y="-12652"/>
                  <a:pt x="12049065" y="0"/>
                </a:cubicBezTo>
                <a:cubicBezTo>
                  <a:pt x="12266818" y="12652"/>
                  <a:pt x="12391302" y="-17277"/>
                  <a:pt x="12722951" y="0"/>
                </a:cubicBezTo>
                <a:cubicBezTo>
                  <a:pt x="13054600" y="17277"/>
                  <a:pt x="13116475" y="-13342"/>
                  <a:pt x="13248581" y="0"/>
                </a:cubicBezTo>
                <a:cubicBezTo>
                  <a:pt x="13380687" y="13342"/>
                  <a:pt x="13395070" y="-6909"/>
                  <a:pt x="13477702" y="0"/>
                </a:cubicBezTo>
                <a:cubicBezTo>
                  <a:pt x="13560334" y="6909"/>
                  <a:pt x="13740299" y="6058"/>
                  <a:pt x="13855077" y="0"/>
                </a:cubicBezTo>
                <a:cubicBezTo>
                  <a:pt x="13969856" y="-6058"/>
                  <a:pt x="14143285" y="-6218"/>
                  <a:pt x="14232453" y="0"/>
                </a:cubicBezTo>
                <a:cubicBezTo>
                  <a:pt x="14321621" y="6218"/>
                  <a:pt x="14679600" y="2074"/>
                  <a:pt x="14825472" y="0"/>
                </a:cubicBezTo>
                <a:cubicBezTo>
                  <a:pt x="14825353" y="11683"/>
                  <a:pt x="14825741" y="17102"/>
                  <a:pt x="14825472" y="26010"/>
                </a:cubicBezTo>
                <a:cubicBezTo>
                  <a:pt x="14492576" y="53077"/>
                  <a:pt x="14383547" y="8145"/>
                  <a:pt x="14003332" y="26010"/>
                </a:cubicBezTo>
                <a:cubicBezTo>
                  <a:pt x="13623117" y="43875"/>
                  <a:pt x="13844127" y="24207"/>
                  <a:pt x="13774211" y="26010"/>
                </a:cubicBezTo>
                <a:cubicBezTo>
                  <a:pt x="13704295" y="27813"/>
                  <a:pt x="13367684" y="25165"/>
                  <a:pt x="13100326" y="26010"/>
                </a:cubicBezTo>
                <a:cubicBezTo>
                  <a:pt x="12832968" y="26855"/>
                  <a:pt x="12843847" y="9322"/>
                  <a:pt x="12722951" y="26010"/>
                </a:cubicBezTo>
                <a:cubicBezTo>
                  <a:pt x="12602056" y="42698"/>
                  <a:pt x="12173825" y="29034"/>
                  <a:pt x="11900811" y="26010"/>
                </a:cubicBezTo>
                <a:cubicBezTo>
                  <a:pt x="11627797" y="22986"/>
                  <a:pt x="11697153" y="41900"/>
                  <a:pt x="11523435" y="26010"/>
                </a:cubicBezTo>
                <a:cubicBezTo>
                  <a:pt x="11349717" y="10120"/>
                  <a:pt x="10949361" y="5985"/>
                  <a:pt x="10701295" y="26010"/>
                </a:cubicBezTo>
                <a:cubicBezTo>
                  <a:pt x="10453229" y="46035"/>
                  <a:pt x="10551645" y="34415"/>
                  <a:pt x="10472174" y="26010"/>
                </a:cubicBezTo>
                <a:cubicBezTo>
                  <a:pt x="10392703" y="17605"/>
                  <a:pt x="9978878" y="-10047"/>
                  <a:pt x="9650035" y="26010"/>
                </a:cubicBezTo>
                <a:cubicBezTo>
                  <a:pt x="9321192" y="62067"/>
                  <a:pt x="9416862" y="39644"/>
                  <a:pt x="9272659" y="26010"/>
                </a:cubicBezTo>
                <a:cubicBezTo>
                  <a:pt x="9128456" y="12376"/>
                  <a:pt x="9145747" y="24594"/>
                  <a:pt x="9043538" y="26010"/>
                </a:cubicBezTo>
                <a:cubicBezTo>
                  <a:pt x="8941329" y="27426"/>
                  <a:pt x="8821019" y="41458"/>
                  <a:pt x="8666162" y="26010"/>
                </a:cubicBezTo>
                <a:cubicBezTo>
                  <a:pt x="8511305" y="10562"/>
                  <a:pt x="8056186" y="17842"/>
                  <a:pt x="7844022" y="26010"/>
                </a:cubicBezTo>
                <a:cubicBezTo>
                  <a:pt x="7631858" y="34178"/>
                  <a:pt x="7626958" y="27770"/>
                  <a:pt x="7466647" y="26010"/>
                </a:cubicBezTo>
                <a:cubicBezTo>
                  <a:pt x="7306336" y="24250"/>
                  <a:pt x="7318711" y="19511"/>
                  <a:pt x="7237526" y="26010"/>
                </a:cubicBezTo>
                <a:cubicBezTo>
                  <a:pt x="7156341" y="32509"/>
                  <a:pt x="7024446" y="18701"/>
                  <a:pt x="6860150" y="26010"/>
                </a:cubicBezTo>
                <a:cubicBezTo>
                  <a:pt x="6695854" y="33319"/>
                  <a:pt x="6550009" y="42880"/>
                  <a:pt x="6334520" y="26010"/>
                </a:cubicBezTo>
                <a:cubicBezTo>
                  <a:pt x="6119031" y="9141"/>
                  <a:pt x="5988989" y="-1162"/>
                  <a:pt x="5660635" y="26010"/>
                </a:cubicBezTo>
                <a:cubicBezTo>
                  <a:pt x="5332282" y="53182"/>
                  <a:pt x="5384984" y="27668"/>
                  <a:pt x="5283259" y="26010"/>
                </a:cubicBezTo>
                <a:cubicBezTo>
                  <a:pt x="5181534" y="24352"/>
                  <a:pt x="4647528" y="56990"/>
                  <a:pt x="4312865" y="26010"/>
                </a:cubicBezTo>
                <a:cubicBezTo>
                  <a:pt x="3978202" y="-4970"/>
                  <a:pt x="3785361" y="22071"/>
                  <a:pt x="3638979" y="26010"/>
                </a:cubicBezTo>
                <a:cubicBezTo>
                  <a:pt x="3492597" y="29949"/>
                  <a:pt x="2953151" y="24515"/>
                  <a:pt x="2668585" y="26010"/>
                </a:cubicBezTo>
                <a:cubicBezTo>
                  <a:pt x="2384019" y="27505"/>
                  <a:pt x="2116158" y="-8844"/>
                  <a:pt x="1846445" y="26010"/>
                </a:cubicBezTo>
                <a:cubicBezTo>
                  <a:pt x="1576732" y="60864"/>
                  <a:pt x="1432167" y="13253"/>
                  <a:pt x="1320815" y="26010"/>
                </a:cubicBezTo>
                <a:cubicBezTo>
                  <a:pt x="1209463" y="38768"/>
                  <a:pt x="570909" y="-4408"/>
                  <a:pt x="0" y="26010"/>
                </a:cubicBezTo>
                <a:cubicBezTo>
                  <a:pt x="-1099" y="18708"/>
                  <a:pt x="-971" y="84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B7593D-6D9F-5355-C41C-2A1702C293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9840" y="3491293"/>
          <a:ext cx="14955522" cy="4971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964">
                  <a:extLst>
                    <a:ext uri="{9D8B030D-6E8A-4147-A177-3AD203B41FA5}">
                      <a16:colId xmlns:a16="http://schemas.microsoft.com/office/drawing/2014/main" val="716445317"/>
                    </a:ext>
                  </a:extLst>
                </a:gridCol>
                <a:gridCol w="3157414">
                  <a:extLst>
                    <a:ext uri="{9D8B030D-6E8A-4147-A177-3AD203B41FA5}">
                      <a16:colId xmlns:a16="http://schemas.microsoft.com/office/drawing/2014/main" val="2913100265"/>
                    </a:ext>
                  </a:extLst>
                </a:gridCol>
                <a:gridCol w="4625335">
                  <a:extLst>
                    <a:ext uri="{9D8B030D-6E8A-4147-A177-3AD203B41FA5}">
                      <a16:colId xmlns:a16="http://schemas.microsoft.com/office/drawing/2014/main" val="3087389793"/>
                    </a:ext>
                  </a:extLst>
                </a:gridCol>
                <a:gridCol w="4932809">
                  <a:extLst>
                    <a:ext uri="{9D8B030D-6E8A-4147-A177-3AD203B41FA5}">
                      <a16:colId xmlns:a16="http://schemas.microsoft.com/office/drawing/2014/main" val="251211368"/>
                    </a:ext>
                  </a:extLst>
                </a:gridCol>
              </a:tblGrid>
              <a:tr h="566673">
                <a:tc>
                  <a:txBody>
                    <a:bodyPr/>
                    <a:lstStyle/>
                    <a:p>
                      <a:r>
                        <a:rPr lang="en-US" sz="2600"/>
                        <a:t>Python File</a:t>
                      </a:r>
                    </a:p>
                  </a:txBody>
                  <a:tcPr marL="128789" marR="128789" marT="64394" marB="64394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Component</a:t>
                      </a:r>
                    </a:p>
                  </a:txBody>
                  <a:tcPr marL="128789" marR="128789" marT="64394" marB="64394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Python Class Name</a:t>
                      </a:r>
                    </a:p>
                  </a:txBody>
                  <a:tcPr marL="128789" marR="128789" marT="64394" marB="64394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Functionality</a:t>
                      </a:r>
                    </a:p>
                  </a:txBody>
                  <a:tcPr marL="128789" marR="128789" marT="64394" marB="64394"/>
                </a:tc>
                <a:extLst>
                  <a:ext uri="{0D108BD9-81ED-4DB2-BD59-A6C34878D82A}">
                    <a16:rowId xmlns:a16="http://schemas.microsoft.com/office/drawing/2014/main" val="2124773332"/>
                  </a:ext>
                </a:extLst>
              </a:tr>
              <a:tr h="953041">
                <a:tc rowSpan="2">
                  <a:txBody>
                    <a:bodyPr/>
                    <a:lstStyle/>
                    <a:p>
                      <a:r>
                        <a:rPr lang="en-US" sz="2600"/>
                        <a:t>order_bst.py</a:t>
                      </a:r>
                    </a:p>
                  </a:txBody>
                  <a:tcPr marL="128789" marR="128789" marT="64394" marB="64394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Model Class</a:t>
                      </a:r>
                    </a:p>
                  </a:txBody>
                  <a:tcPr marL="128789" marR="128789" marT="64394" marB="64394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OrderNode</a:t>
                      </a:r>
                    </a:p>
                  </a:txBody>
                  <a:tcPr marL="128789" marR="128789" marT="64394" marB="64394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Determine key property of the data record by object-oriented</a:t>
                      </a:r>
                    </a:p>
                  </a:txBody>
                  <a:tcPr marL="128789" marR="128789" marT="64394" marB="64394"/>
                </a:tc>
                <a:extLst>
                  <a:ext uri="{0D108BD9-81ED-4DB2-BD59-A6C34878D82A}">
                    <a16:rowId xmlns:a16="http://schemas.microsoft.com/office/drawing/2014/main" val="2224171430"/>
                  </a:ext>
                </a:extLst>
              </a:tr>
              <a:tr h="17257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Binary Search Tree</a:t>
                      </a:r>
                    </a:p>
                  </a:txBody>
                  <a:tcPr marL="128789" marR="128789" marT="64394" marB="64394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OrderBST</a:t>
                      </a:r>
                    </a:p>
                  </a:txBody>
                  <a:tcPr marL="128789" marR="128789" marT="64394" marB="64394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Logic engine to achieve Binary Search Tree. Manages all the root pointer and operation within the tree.</a:t>
                      </a:r>
                    </a:p>
                  </a:txBody>
                  <a:tcPr marL="128789" marR="128789" marT="64394" marB="64394"/>
                </a:tc>
                <a:extLst>
                  <a:ext uri="{0D108BD9-81ED-4DB2-BD59-A6C34878D82A}">
                    <a16:rowId xmlns:a16="http://schemas.microsoft.com/office/drawing/2014/main" val="1198910870"/>
                  </a:ext>
                </a:extLst>
              </a:tr>
              <a:tr h="1725777">
                <a:tc>
                  <a:txBody>
                    <a:bodyPr/>
                    <a:lstStyle/>
                    <a:p>
                      <a:r>
                        <a:rPr lang="en-US" sz="2600"/>
                        <a:t>main.py</a:t>
                      </a:r>
                    </a:p>
                  </a:txBody>
                  <a:tcPr marL="128789" marR="128789" marT="64394" marB="64394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Python Main Class</a:t>
                      </a:r>
                    </a:p>
                  </a:txBody>
                  <a:tcPr marL="128789" marR="128789" marT="64394" marB="6439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demonstrate_bst_operations()</a:t>
                      </a:r>
                    </a:p>
                    <a:p>
                      <a:endParaRPr lang="en-US" sz="2600"/>
                    </a:p>
                  </a:txBody>
                  <a:tcPr marL="128789" marR="128789" marT="64394" marB="64394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Define a procedure to demonstrate all the operations for BST includes Insert, Sorting, Search, Update, Delete</a:t>
                      </a:r>
                    </a:p>
                  </a:txBody>
                  <a:tcPr marL="128789" marR="128789" marT="64394" marB="64394"/>
                </a:tc>
                <a:extLst>
                  <a:ext uri="{0D108BD9-81ED-4DB2-BD59-A6C34878D82A}">
                    <a16:rowId xmlns:a16="http://schemas.microsoft.com/office/drawing/2014/main" val="3889471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77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A60E-0B2F-0231-682F-50C1BA75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s-MY" dirty="0"/>
              <a:t>Table Of Content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543B1-4F1B-E6A7-37E4-28A69DB8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3A98EE3D-8CD1-4C3F-BD1C-C98C9596463C}" type="slidenum">
              <a:rPr lang="en-US" kern="1200">
                <a:latin typeface="Franklin Gothic Book" panose="020F0502020204030204"/>
                <a:ea typeface="+mn-ea"/>
                <a:cs typeface="+mn-cs"/>
              </a:rPr>
              <a:pPr defTabSz="1300460" rtl="0"/>
              <a:t>2</a:t>
            </a:fld>
            <a:endParaRPr lang="en-US" kern="1200" dirty="0">
              <a:latin typeface="Franklin Gothic Book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024B62-8557-66C9-EB55-FA9BD6F68229}"/>
              </a:ext>
            </a:extLst>
          </p:cNvPr>
          <p:cNvGraphicFramePr>
            <a:graphicFrameLocks noGrp="1"/>
          </p:cNvGraphicFramePr>
          <p:nvPr/>
        </p:nvGraphicFramePr>
        <p:xfrm>
          <a:off x="1748435" y="2866602"/>
          <a:ext cx="8671290" cy="345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169">
                  <a:extLst>
                    <a:ext uri="{9D8B030D-6E8A-4147-A177-3AD203B41FA5}">
                      <a16:colId xmlns:a16="http://schemas.microsoft.com/office/drawing/2014/main" val="2476285812"/>
                    </a:ext>
                  </a:extLst>
                </a:gridCol>
                <a:gridCol w="7988122">
                  <a:extLst>
                    <a:ext uri="{9D8B030D-6E8A-4147-A177-3AD203B41FA5}">
                      <a16:colId xmlns:a16="http://schemas.microsoft.com/office/drawing/2014/main" val="2447991025"/>
                    </a:ext>
                  </a:extLst>
                </a:gridCol>
              </a:tblGrid>
              <a:tr h="2349534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Function implementation </a:t>
                      </a:r>
                    </a:p>
                    <a:p>
                      <a:pPr marL="749808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Searching </a:t>
                      </a:r>
                    </a:p>
                    <a:p>
                      <a:pPr marL="749808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Insertion</a:t>
                      </a:r>
                    </a:p>
                    <a:p>
                      <a:pPr marL="749808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Deletion 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3821980229"/>
                  </a:ext>
                </a:extLst>
              </a:tr>
              <a:tr h="772339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Demonstration of code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984166585"/>
                  </a:ext>
                </a:extLst>
              </a:tr>
              <a:tr h="772339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Area of Improvement &amp; Future Work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607600549"/>
                  </a:ext>
                </a:extLst>
              </a:tr>
            </a:tbl>
          </a:graphicData>
        </a:graphic>
      </p:graphicFrame>
      <p:pic>
        <p:nvPicPr>
          <p:cNvPr id="3076" name="Picture 4" descr="Deep Dive into Binary, AVL, and Red-Black Trees with JavaScript">
            <a:extLst>
              <a:ext uri="{FF2B5EF4-FFF2-40B4-BE49-F238E27FC236}">
                <a16:creationId xmlns:a16="http://schemas.microsoft.com/office/drawing/2014/main" id="{9135ACB6-039F-C127-EF33-5CC4B64DE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79"/>
          <a:stretch>
            <a:fillRect/>
          </a:stretch>
        </p:blipFill>
        <p:spPr bwMode="auto">
          <a:xfrm>
            <a:off x="10895028" y="2866601"/>
            <a:ext cx="5038561" cy="43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600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34" y="0"/>
            <a:ext cx="17339733" cy="9753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736" y="1"/>
            <a:ext cx="17339730" cy="2241358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628775" y="0"/>
            <a:ext cx="5778692" cy="224200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16572" y="-7548840"/>
            <a:ext cx="2242057" cy="17339736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7DD6C-1563-38BB-1179-F37D485D0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450" y="496164"/>
            <a:ext cx="14284833" cy="1248326"/>
          </a:xfrm>
        </p:spPr>
        <p:txBody>
          <a:bodyPr anchor="ctr">
            <a:normAutofit/>
          </a:bodyPr>
          <a:lstStyle/>
          <a:p>
            <a:r>
              <a:rPr lang="en-US" sz="5689">
                <a:solidFill>
                  <a:srgbClr val="FFFFFF"/>
                </a:solidFill>
              </a:rPr>
              <a:t>Operation 1: Insert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2D5D5D-F4FE-9886-5FB5-7AAC6A0B32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04778" y="3004558"/>
          <a:ext cx="14299695" cy="59631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8100">
                  <a:extLst>
                    <a:ext uri="{9D8B030D-6E8A-4147-A177-3AD203B41FA5}">
                      <a16:colId xmlns:a16="http://schemas.microsoft.com/office/drawing/2014/main" val="2019412634"/>
                    </a:ext>
                  </a:extLst>
                </a:gridCol>
                <a:gridCol w="5162780">
                  <a:extLst>
                    <a:ext uri="{9D8B030D-6E8A-4147-A177-3AD203B41FA5}">
                      <a16:colId xmlns:a16="http://schemas.microsoft.com/office/drawing/2014/main" val="3480741051"/>
                    </a:ext>
                  </a:extLst>
                </a:gridCol>
                <a:gridCol w="7048815">
                  <a:extLst>
                    <a:ext uri="{9D8B030D-6E8A-4147-A177-3AD203B41FA5}">
                      <a16:colId xmlns:a16="http://schemas.microsoft.com/office/drawing/2014/main" val="834352515"/>
                    </a:ext>
                  </a:extLst>
                </a:gridCol>
              </a:tblGrid>
              <a:tr h="535462">
                <a:tc>
                  <a:txBody>
                    <a:bodyPr/>
                    <a:lstStyle/>
                    <a:p>
                      <a:r>
                        <a:rPr lang="en-US" sz="2400"/>
                        <a:t>Feature</a:t>
                      </a:r>
                    </a:p>
                  </a:txBody>
                  <a:tcPr marL="121695" marR="121695" marT="60848" marB="608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 marL="121695" marR="121695" marT="60848" marB="608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Explanation</a:t>
                      </a:r>
                    </a:p>
                  </a:txBody>
                  <a:tcPr marL="121695" marR="121695" marT="60848" marB="60848"/>
                </a:tc>
                <a:extLst>
                  <a:ext uri="{0D108BD9-81ED-4DB2-BD59-A6C34878D82A}">
                    <a16:rowId xmlns:a16="http://schemas.microsoft.com/office/drawing/2014/main" val="2788415277"/>
                  </a:ext>
                </a:extLst>
              </a:tr>
              <a:tr h="1265638">
                <a:tc>
                  <a:txBody>
                    <a:bodyPr/>
                    <a:lstStyle/>
                    <a:p>
                      <a:r>
                        <a:rPr lang="en-US" sz="2400" dirty="0"/>
                        <a:t>Method</a:t>
                      </a:r>
                    </a:p>
                  </a:txBody>
                  <a:tcPr marL="121695" marR="121695" marT="60848" marB="608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Public: add_order()</a:t>
                      </a:r>
                      <a:br>
                        <a:rPr lang="en-US" sz="2400"/>
                      </a:br>
                      <a:r>
                        <a:rPr lang="en-US" sz="2400"/>
                        <a:t>Private Helper: _insert_binary_tree()</a:t>
                      </a:r>
                    </a:p>
                  </a:txBody>
                  <a:tcPr marL="121695" marR="121695" marT="60848" marB="608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The insert function is entirely recursive by starting the process from the root until the desire empty pointer is found.</a:t>
                      </a:r>
                    </a:p>
                  </a:txBody>
                  <a:tcPr marL="121695" marR="121695" marT="60848" marB="60848"/>
                </a:tc>
                <a:extLst>
                  <a:ext uri="{0D108BD9-81ED-4DB2-BD59-A6C34878D82A}">
                    <a16:rowId xmlns:a16="http://schemas.microsoft.com/office/drawing/2014/main" val="111126108"/>
                  </a:ext>
                </a:extLst>
              </a:tr>
              <a:tr h="1265638">
                <a:tc rowSpan="2">
                  <a:txBody>
                    <a:bodyPr/>
                    <a:lstStyle/>
                    <a:p>
                      <a:r>
                        <a:rPr lang="en-US" sz="2400" dirty="0"/>
                        <a:t>Performance Boundaries</a:t>
                      </a:r>
                    </a:p>
                  </a:txBody>
                  <a:tcPr marL="121695" marR="121695" marT="60848" marB="608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Best Case: O(1) - Constant</a:t>
                      </a:r>
                    </a:p>
                  </a:txBody>
                  <a:tcPr marL="121695" marR="121695" marT="60848" marB="60848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/>
                        <a:t>The node is inserted instantly when root is None and new node becomes root or the left or right of the root is the target node</a:t>
                      </a:r>
                    </a:p>
                  </a:txBody>
                  <a:tcPr marL="121695" marR="121695" marT="60848" marB="60848"/>
                </a:tc>
                <a:extLst>
                  <a:ext uri="{0D108BD9-81ED-4DB2-BD59-A6C34878D82A}">
                    <a16:rowId xmlns:a16="http://schemas.microsoft.com/office/drawing/2014/main" val="1946704161"/>
                  </a:ext>
                </a:extLst>
              </a:tr>
              <a:tr h="12656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/>
                        <a:t>Worst Case: O(n) - Linear</a:t>
                      </a:r>
                    </a:p>
                  </a:txBody>
                  <a:tcPr marL="121695" marR="121695" marT="60848" marB="608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When the whole tree is unbalanced and the system must travel to every node to find the target node</a:t>
                      </a:r>
                    </a:p>
                  </a:txBody>
                  <a:tcPr marL="121695" marR="121695" marT="60848" marB="60848"/>
                </a:tc>
                <a:extLst>
                  <a:ext uri="{0D108BD9-81ED-4DB2-BD59-A6C34878D82A}">
                    <a16:rowId xmlns:a16="http://schemas.microsoft.com/office/drawing/2014/main" val="2328571692"/>
                  </a:ext>
                </a:extLst>
              </a:tr>
              <a:tr h="1630726">
                <a:tc>
                  <a:txBody>
                    <a:bodyPr/>
                    <a:lstStyle/>
                    <a:p>
                      <a:r>
                        <a:rPr lang="en-US" sz="2400"/>
                        <a:t>Time Complexity</a:t>
                      </a:r>
                    </a:p>
                  </a:txBody>
                  <a:tcPr marL="121695" marR="121695" marT="60848" marB="608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Average Case: O(log n) – Logarithmic</a:t>
                      </a:r>
                    </a:p>
                  </a:txBody>
                  <a:tcPr marL="121695" marR="121695" marT="60848" marB="6084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whole tree is well balanced, and the recursive method halves each root after every comparison. Time grows slowly based on the number of orders.</a:t>
                      </a:r>
                    </a:p>
                  </a:txBody>
                  <a:tcPr marL="121695" marR="121695" marT="60848" marB="60848"/>
                </a:tc>
                <a:extLst>
                  <a:ext uri="{0D108BD9-81ED-4DB2-BD59-A6C34878D82A}">
                    <a16:rowId xmlns:a16="http://schemas.microsoft.com/office/drawing/2014/main" val="3639042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490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34" y="1"/>
            <a:ext cx="17339732" cy="97526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5E221-AB60-5E0C-9E45-B9A99DDB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510" y="966729"/>
            <a:ext cx="5933503" cy="5314190"/>
          </a:xfrm>
        </p:spPr>
        <p:txBody>
          <a:bodyPr vert="horz" lIns="130048" tIns="65024" rIns="130048" bIns="65024" rtlCol="0" anchor="b">
            <a:normAutofit/>
          </a:bodyPr>
          <a:lstStyle/>
          <a:p>
            <a:r>
              <a:rPr lang="en-US" sz="8533"/>
              <a:t>Operation 2: Sorting (Display)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459992" y="1"/>
            <a:ext cx="3479302" cy="8217327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00460" rtl="0"/>
              <a:endParaRPr lang="en-US" sz="256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8673" y="383039"/>
            <a:ext cx="8699419" cy="88302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6C59AE-A95B-DDE8-F219-1A18C9CB54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89881" y="3354766"/>
          <a:ext cx="7977005" cy="28868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1925">
                  <a:extLst>
                    <a:ext uri="{9D8B030D-6E8A-4147-A177-3AD203B41FA5}">
                      <a16:colId xmlns:a16="http://schemas.microsoft.com/office/drawing/2014/main" val="105265025"/>
                    </a:ext>
                  </a:extLst>
                </a:gridCol>
                <a:gridCol w="2405827">
                  <a:extLst>
                    <a:ext uri="{9D8B030D-6E8A-4147-A177-3AD203B41FA5}">
                      <a16:colId xmlns:a16="http://schemas.microsoft.com/office/drawing/2014/main" val="1702793878"/>
                    </a:ext>
                  </a:extLst>
                </a:gridCol>
                <a:gridCol w="4099253">
                  <a:extLst>
                    <a:ext uri="{9D8B030D-6E8A-4147-A177-3AD203B41FA5}">
                      <a16:colId xmlns:a16="http://schemas.microsoft.com/office/drawing/2014/main" val="2661306017"/>
                    </a:ext>
                  </a:extLst>
                </a:gridCol>
              </a:tblGrid>
              <a:tr h="528256">
                <a:tc>
                  <a:txBody>
                    <a:bodyPr/>
                    <a:lstStyle/>
                    <a:p>
                      <a:r>
                        <a:rPr lang="en-US" sz="1700" b="0" cap="none" spc="0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145084" marR="111603" marT="111603" marB="111603" anchor="ctr"/>
                </a:tc>
                <a:tc>
                  <a:txBody>
                    <a:bodyPr/>
                    <a:lstStyle/>
                    <a:p>
                      <a:r>
                        <a:rPr lang="en-US" sz="1700" b="0" cap="none" spc="0" dirty="0">
                          <a:solidFill>
                            <a:sysClr val="windowText" lastClr="000000"/>
                          </a:solidFill>
                        </a:rPr>
                        <a:t>Description</a:t>
                      </a:r>
                    </a:p>
                  </a:txBody>
                  <a:tcPr marL="145084" marR="111603" marT="111603" marB="111603" anchor="ctr"/>
                </a:tc>
                <a:tc>
                  <a:txBody>
                    <a:bodyPr/>
                    <a:lstStyle/>
                    <a:p>
                      <a:r>
                        <a:rPr lang="en-US" sz="1700" b="0" cap="none" spc="0">
                          <a:solidFill>
                            <a:sysClr val="windowText" lastClr="000000"/>
                          </a:solidFill>
                        </a:rPr>
                        <a:t>Explanation</a:t>
                      </a:r>
                    </a:p>
                  </a:txBody>
                  <a:tcPr marL="145084" marR="111603" marT="111603" marB="111603" anchor="ctr"/>
                </a:tc>
                <a:extLst>
                  <a:ext uri="{0D108BD9-81ED-4DB2-BD59-A6C34878D82A}">
                    <a16:rowId xmlns:a16="http://schemas.microsoft.com/office/drawing/2014/main" val="980012217"/>
                  </a:ext>
                </a:extLst>
              </a:tr>
              <a:tr h="1309480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ysClr val="windowText" lastClr="000000"/>
                          </a:solidFill>
                        </a:rPr>
                        <a:t>Method</a:t>
                      </a:r>
                    </a:p>
                  </a:txBody>
                  <a:tcPr marL="145084" marR="111603" marT="111603" marB="111603"/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ysClr val="windowText" lastClr="000000"/>
                          </a:solidFill>
                        </a:rPr>
                        <a:t>Public: </a:t>
                      </a:r>
                      <a:r>
                        <a:rPr lang="en-US" sz="1700" cap="none" spc="0" dirty="0" err="1">
                          <a:solidFill>
                            <a:sysClr val="windowText" lastClr="000000"/>
                          </a:solidFill>
                        </a:rPr>
                        <a:t>display_all_sorted</a:t>
                      </a:r>
                      <a:r>
                        <a:rPr lang="en-US" sz="1700" cap="none" spc="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br>
                        <a:rPr lang="en-US" sz="1700" cap="none" spc="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US" sz="1700" cap="none" spc="0" dirty="0">
                          <a:solidFill>
                            <a:sysClr val="windowText" lastClr="000000"/>
                          </a:solidFill>
                        </a:rPr>
                        <a:t>Private Helper: _</a:t>
                      </a:r>
                      <a:r>
                        <a:rPr lang="en-US" sz="1700" cap="none" spc="0" dirty="0" err="1">
                          <a:solidFill>
                            <a:sysClr val="windowText" lastClr="000000"/>
                          </a:solidFill>
                        </a:rPr>
                        <a:t>in_order_traversal</a:t>
                      </a:r>
                      <a:r>
                        <a:rPr lang="en-US" sz="1700" cap="none" spc="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</a:txBody>
                  <a:tcPr marL="145084" marR="111603" marT="111603" marB="111603"/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ysClr val="windowText" lastClr="000000"/>
                          </a:solidFill>
                        </a:rPr>
                        <a:t>BST can be sorted just following Left &lt; Node &lt; Right rule, keep printing all the value from leftmost root to rightmost root.</a:t>
                      </a:r>
                    </a:p>
                  </a:txBody>
                  <a:tcPr marL="145084" marR="111603" marT="111603" marB="111603"/>
                </a:tc>
                <a:extLst>
                  <a:ext uri="{0D108BD9-81ED-4DB2-BD59-A6C34878D82A}">
                    <a16:rowId xmlns:a16="http://schemas.microsoft.com/office/drawing/2014/main" val="2443174378"/>
                  </a:ext>
                </a:extLst>
              </a:tr>
              <a:tr h="1049072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ysClr val="windowText" lastClr="000000"/>
                          </a:solidFill>
                        </a:rPr>
                        <a:t>Time Complexity</a:t>
                      </a:r>
                    </a:p>
                  </a:txBody>
                  <a:tcPr marL="145084" marR="111603" marT="111603" marB="111603"/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ysClr val="windowText" lastClr="000000"/>
                          </a:solidFill>
                        </a:rPr>
                        <a:t>O(n) – Linear</a:t>
                      </a:r>
                    </a:p>
                  </a:txBody>
                  <a:tcPr marL="145084" marR="111603" marT="111603" marB="111603"/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ysClr val="windowText" lastClr="000000"/>
                          </a:solidFill>
                        </a:rPr>
                        <a:t>Consistent complexity across all scenarios as it will always require to visit all the branches.</a:t>
                      </a:r>
                    </a:p>
                  </a:txBody>
                  <a:tcPr marL="145084" marR="111603" marT="111603" marB="111603"/>
                </a:tc>
                <a:extLst>
                  <a:ext uri="{0D108BD9-81ED-4DB2-BD59-A6C34878D82A}">
                    <a16:rowId xmlns:a16="http://schemas.microsoft.com/office/drawing/2014/main" val="244917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82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34" y="0"/>
            <a:ext cx="1733539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11694526" y="651309"/>
            <a:ext cx="4249456" cy="4249456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00460" rtl="0">
              <a:defRPr/>
            </a:pPr>
            <a:endParaRPr lang="en-US" sz="256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D6DE7-1C87-5865-6703-95BDCCF7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40" y="519290"/>
            <a:ext cx="14955520" cy="188524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Operation 3: Search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4EAE74-9A15-09AC-37A3-21BC0E6F43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48942" y="2596445"/>
          <a:ext cx="14777316" cy="61885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7053">
                  <a:extLst>
                    <a:ext uri="{9D8B030D-6E8A-4147-A177-3AD203B41FA5}">
                      <a16:colId xmlns:a16="http://schemas.microsoft.com/office/drawing/2014/main" val="105265025"/>
                    </a:ext>
                  </a:extLst>
                </a:gridCol>
                <a:gridCol w="5357989">
                  <a:extLst>
                    <a:ext uri="{9D8B030D-6E8A-4147-A177-3AD203B41FA5}">
                      <a16:colId xmlns:a16="http://schemas.microsoft.com/office/drawing/2014/main" val="1702793878"/>
                    </a:ext>
                  </a:extLst>
                </a:gridCol>
                <a:gridCol w="7252274">
                  <a:extLst>
                    <a:ext uri="{9D8B030D-6E8A-4147-A177-3AD203B41FA5}">
                      <a16:colId xmlns:a16="http://schemas.microsoft.com/office/drawing/2014/main" val="2661306017"/>
                    </a:ext>
                  </a:extLst>
                </a:gridCol>
              </a:tblGrid>
              <a:tr h="555709">
                <a:tc>
                  <a:txBody>
                    <a:bodyPr/>
                    <a:lstStyle/>
                    <a:p>
                      <a:r>
                        <a:rPr lang="en-US" sz="2400"/>
                        <a:t>Feature</a:t>
                      </a:r>
                    </a:p>
                  </a:txBody>
                  <a:tcPr marL="126298" marR="126298" marT="63148" marB="631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 marL="126298" marR="126298" marT="63148" marB="631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Explanation</a:t>
                      </a:r>
                    </a:p>
                  </a:txBody>
                  <a:tcPr marL="126298" marR="126298" marT="63148" marB="63148"/>
                </a:tc>
                <a:extLst>
                  <a:ext uri="{0D108BD9-81ED-4DB2-BD59-A6C34878D82A}">
                    <a16:rowId xmlns:a16="http://schemas.microsoft.com/office/drawing/2014/main" val="980012217"/>
                  </a:ext>
                </a:extLst>
              </a:tr>
              <a:tr h="1692385">
                <a:tc>
                  <a:txBody>
                    <a:bodyPr/>
                    <a:lstStyle/>
                    <a:p>
                      <a:r>
                        <a:rPr lang="en-US" sz="2400" dirty="0"/>
                        <a:t>Method</a:t>
                      </a:r>
                    </a:p>
                  </a:txBody>
                  <a:tcPr marL="126298" marR="126298" marT="63148" marB="631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Public: find_order()</a:t>
                      </a:r>
                      <a:br>
                        <a:rPr lang="en-US" sz="2400"/>
                      </a:br>
                      <a:r>
                        <a:rPr lang="en-US" sz="2400"/>
                        <a:t>Private Helper: _find_binary_tree()</a:t>
                      </a:r>
                    </a:p>
                  </a:txBody>
                  <a:tcPr marL="126298" marR="126298" marT="63148" marB="631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The search function is entirely recursive by starting the process from the root and doing comparison, if smaller going left or greater going right until the record is found.</a:t>
                      </a:r>
                    </a:p>
                  </a:txBody>
                  <a:tcPr marL="126298" marR="126298" marT="63148" marB="63148"/>
                </a:tc>
                <a:extLst>
                  <a:ext uri="{0D108BD9-81ED-4DB2-BD59-A6C34878D82A}">
                    <a16:rowId xmlns:a16="http://schemas.microsoft.com/office/drawing/2014/main" val="2443174378"/>
                  </a:ext>
                </a:extLst>
              </a:tr>
              <a:tr h="934601">
                <a:tc rowSpan="2">
                  <a:txBody>
                    <a:bodyPr/>
                    <a:lstStyle/>
                    <a:p>
                      <a:r>
                        <a:rPr lang="en-US" sz="2400"/>
                        <a:t>Performance Boundaries</a:t>
                      </a:r>
                    </a:p>
                  </a:txBody>
                  <a:tcPr marL="126298" marR="126298" marT="63148" marB="631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Best Case: O(1) - Constant</a:t>
                      </a:r>
                    </a:p>
                  </a:txBody>
                  <a:tcPr marL="126298" marR="126298" marT="63148" marB="63148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/>
                        <a:t>The tree is not having any record, and the root is None or the first root is the target node.</a:t>
                      </a:r>
                    </a:p>
                  </a:txBody>
                  <a:tcPr marL="126298" marR="126298" marT="63148" marB="63148"/>
                </a:tc>
                <a:extLst>
                  <a:ext uri="{0D108BD9-81ED-4DB2-BD59-A6C34878D82A}">
                    <a16:rowId xmlns:a16="http://schemas.microsoft.com/office/drawing/2014/main" val="2375341276"/>
                  </a:ext>
                </a:extLst>
              </a:tr>
              <a:tr h="13134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/>
                        <a:t>Worst Case: O(n) - Linear</a:t>
                      </a:r>
                    </a:p>
                  </a:txBody>
                  <a:tcPr marL="126298" marR="126298" marT="63148" marB="631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The target node is placed at the deepest node in the tree, and the tree is only having single branch for all the root.</a:t>
                      </a:r>
                    </a:p>
                  </a:txBody>
                  <a:tcPr marL="126298" marR="126298" marT="63148" marB="63148"/>
                </a:tc>
                <a:extLst>
                  <a:ext uri="{0D108BD9-81ED-4DB2-BD59-A6C34878D82A}">
                    <a16:rowId xmlns:a16="http://schemas.microsoft.com/office/drawing/2014/main" val="993921470"/>
                  </a:ext>
                </a:extLst>
              </a:tr>
              <a:tr h="1692385">
                <a:tc>
                  <a:txBody>
                    <a:bodyPr/>
                    <a:lstStyle/>
                    <a:p>
                      <a:r>
                        <a:rPr lang="en-US" sz="2400"/>
                        <a:t>Time Complexity</a:t>
                      </a:r>
                    </a:p>
                  </a:txBody>
                  <a:tcPr marL="126298" marR="126298" marT="63148" marB="63148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Average Case: O(log n) – Logarithmic</a:t>
                      </a:r>
                    </a:p>
                  </a:txBody>
                  <a:tcPr marL="126298" marR="126298" marT="63148" marB="6314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whole tree is well balanced, and the recursive method halves each root after every comparison. Time grows slowly based on the number of orders.</a:t>
                      </a:r>
                    </a:p>
                  </a:txBody>
                  <a:tcPr marL="126298" marR="126298" marT="63148" marB="63148"/>
                </a:tc>
                <a:extLst>
                  <a:ext uri="{0D108BD9-81ED-4DB2-BD59-A6C34878D82A}">
                    <a16:rowId xmlns:a16="http://schemas.microsoft.com/office/drawing/2014/main" val="244917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791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34" y="0"/>
            <a:ext cx="17339733" cy="9753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35" y="0"/>
            <a:ext cx="17339732" cy="296320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70466-11A2-D64F-C8A6-5BBC7C15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294" y="703167"/>
            <a:ext cx="14982613" cy="1162529"/>
          </a:xfrm>
        </p:spPr>
        <p:txBody>
          <a:bodyPr vert="horz" lIns="130048" tIns="65024" rIns="130048" bIns="65024" rtlCol="0" anchor="b">
            <a:normAutofit/>
          </a:bodyPr>
          <a:lstStyle/>
          <a:p>
            <a:pPr algn="ctr"/>
            <a:r>
              <a:rPr lang="en-US" sz="5120"/>
              <a:t>Operation 4: Update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1305EAB-B80B-8DD6-2CAB-3DF77DC8FD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3617441"/>
          <a:ext cx="15280643" cy="50766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35322">
                  <a:extLst>
                    <a:ext uri="{9D8B030D-6E8A-4147-A177-3AD203B41FA5}">
                      <a16:colId xmlns:a16="http://schemas.microsoft.com/office/drawing/2014/main" val="105265025"/>
                    </a:ext>
                  </a:extLst>
                </a:gridCol>
                <a:gridCol w="4639346">
                  <a:extLst>
                    <a:ext uri="{9D8B030D-6E8A-4147-A177-3AD203B41FA5}">
                      <a16:colId xmlns:a16="http://schemas.microsoft.com/office/drawing/2014/main" val="1702793878"/>
                    </a:ext>
                  </a:extLst>
                </a:gridCol>
                <a:gridCol w="8405975">
                  <a:extLst>
                    <a:ext uri="{9D8B030D-6E8A-4147-A177-3AD203B41FA5}">
                      <a16:colId xmlns:a16="http://schemas.microsoft.com/office/drawing/2014/main" val="2661306017"/>
                    </a:ext>
                  </a:extLst>
                </a:gridCol>
              </a:tblGrid>
              <a:tr h="703883">
                <a:tc>
                  <a:txBody>
                    <a:bodyPr/>
                    <a:lstStyle/>
                    <a:p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</a:txBody>
                  <a:tcPr marL="0" marR="93436" marT="37375" marB="280307"/>
                </a:tc>
                <a:tc>
                  <a:txBody>
                    <a:bodyPr/>
                    <a:lstStyle/>
                    <a:p>
                      <a:r>
                        <a:rPr lang="en-US" sz="2000" b="1" cap="none" spc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0" marR="93436" marT="37375" marB="280307"/>
                </a:tc>
                <a:tc>
                  <a:txBody>
                    <a:bodyPr/>
                    <a:lstStyle/>
                    <a:p>
                      <a:r>
                        <a:rPr lang="en-US" sz="2000" b="1" cap="none" spc="0">
                          <a:solidFill>
                            <a:schemeClr val="tx1"/>
                          </a:solidFill>
                        </a:rPr>
                        <a:t>Explanation</a:t>
                      </a:r>
                    </a:p>
                  </a:txBody>
                  <a:tcPr marL="0" marR="93436" marT="37375" marB="280307"/>
                </a:tc>
                <a:extLst>
                  <a:ext uri="{0D108BD9-81ED-4DB2-BD59-A6C34878D82A}">
                    <a16:rowId xmlns:a16="http://schemas.microsoft.com/office/drawing/2014/main" val="980012217"/>
                  </a:ext>
                </a:extLst>
              </a:tr>
              <a:tr h="1015336"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 marL="0" marR="93436" marT="37375" marB="280307"/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Public: </a:t>
                      </a:r>
                      <a:r>
                        <a:rPr lang="en-US" sz="2000" cap="none" spc="0" err="1">
                          <a:solidFill>
                            <a:schemeClr val="tx1"/>
                          </a:solidFill>
                        </a:rPr>
                        <a:t>update_order_status</a:t>
                      </a:r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()</a:t>
                      </a:r>
                      <a:br>
                        <a:rPr lang="en-US" sz="20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Helper: </a:t>
                      </a:r>
                      <a:r>
                        <a:rPr lang="en-US" sz="2000" cap="none" spc="0" err="1">
                          <a:solidFill>
                            <a:schemeClr val="tx1"/>
                          </a:solidFill>
                        </a:rPr>
                        <a:t>find_order</a:t>
                      </a:r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marL="0" marR="93436" marT="37375" marB="280307"/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The update function is getting help from the search operation in the system, but only having additional step to update the target node</a:t>
                      </a:r>
                    </a:p>
                  </a:txBody>
                  <a:tcPr marL="0" marR="93436" marT="37375" marB="280307"/>
                </a:tc>
                <a:extLst>
                  <a:ext uri="{0D108BD9-81ED-4DB2-BD59-A6C34878D82A}">
                    <a16:rowId xmlns:a16="http://schemas.microsoft.com/office/drawing/2014/main" val="2443174378"/>
                  </a:ext>
                </a:extLst>
              </a:tr>
              <a:tr h="1015336">
                <a:tc rowSpan="2"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Performance Boundaries</a:t>
                      </a:r>
                    </a:p>
                  </a:txBody>
                  <a:tcPr marL="0" marR="93436" marT="37375" marB="280307"/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Best Case: O(1) - Constant</a:t>
                      </a:r>
                    </a:p>
                  </a:txBody>
                  <a:tcPr marL="0" marR="93436" marT="37375" marB="280307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The tree is not having any record, and the root is None or the first root is the target node to update.</a:t>
                      </a:r>
                    </a:p>
                  </a:txBody>
                  <a:tcPr marL="0" marR="93436" marT="37375" marB="280307"/>
                </a:tc>
                <a:extLst>
                  <a:ext uri="{0D108BD9-81ED-4DB2-BD59-A6C34878D82A}">
                    <a16:rowId xmlns:a16="http://schemas.microsoft.com/office/drawing/2014/main" val="2375341276"/>
                  </a:ext>
                </a:extLst>
              </a:tr>
              <a:tr h="10153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Worst Case: O(n) - Linear</a:t>
                      </a:r>
                    </a:p>
                  </a:txBody>
                  <a:tcPr marL="0" marR="93436" marT="37375" marB="280307"/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The target node to update is placed at the deepest node in the tree, and the tree is only having single branch for all the root.</a:t>
                      </a:r>
                    </a:p>
                  </a:txBody>
                  <a:tcPr marL="0" marR="93436" marT="37375" marB="280307"/>
                </a:tc>
                <a:extLst>
                  <a:ext uri="{0D108BD9-81ED-4DB2-BD59-A6C34878D82A}">
                    <a16:rowId xmlns:a16="http://schemas.microsoft.com/office/drawing/2014/main" val="993921470"/>
                  </a:ext>
                </a:extLst>
              </a:tr>
              <a:tr h="1326788"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Time Complexity</a:t>
                      </a:r>
                    </a:p>
                  </a:txBody>
                  <a:tcPr marL="0" marR="93436" marT="37375" marB="280307"/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Average Case: O(log n) – Logarithmic</a:t>
                      </a:r>
                    </a:p>
                  </a:txBody>
                  <a:tcPr marL="0" marR="93436" marT="37375" marB="280307"/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The whole tree is well balanced, and the recursive method halves each root after every comparison. Time grows slowly based on the number of orders.</a:t>
                      </a:r>
                    </a:p>
                  </a:txBody>
                  <a:tcPr marL="0" marR="93436" marT="37375" marB="280307"/>
                </a:tc>
                <a:extLst>
                  <a:ext uri="{0D108BD9-81ED-4DB2-BD59-A6C34878D82A}">
                    <a16:rowId xmlns:a16="http://schemas.microsoft.com/office/drawing/2014/main" val="244917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553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34" y="0"/>
            <a:ext cx="1733539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35" y="2"/>
            <a:ext cx="7419766" cy="5681461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300460" rtl="0"/>
            <a:endParaRPr lang="en-US" sz="256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BFE52-4884-7ABA-6DD0-738D7A1E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94" y="692562"/>
            <a:ext cx="5114522" cy="2883167"/>
          </a:xfrm>
        </p:spPr>
        <p:txBody>
          <a:bodyPr anchor="t">
            <a:normAutofit/>
          </a:bodyPr>
          <a:lstStyle/>
          <a:p>
            <a:r>
              <a:rPr lang="en-US" sz="7680" dirty="0">
                <a:solidFill>
                  <a:srgbClr val="FFFFFF"/>
                </a:solidFill>
              </a:rPr>
              <a:t>Operation 5: Delete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E24A77-4D6D-EA81-82F8-5DE896C6C7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950645" y="1910661"/>
          <a:ext cx="8264716" cy="5810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5573">
                  <a:extLst>
                    <a:ext uri="{9D8B030D-6E8A-4147-A177-3AD203B41FA5}">
                      <a16:colId xmlns:a16="http://schemas.microsoft.com/office/drawing/2014/main" val="105265025"/>
                    </a:ext>
                  </a:extLst>
                </a:gridCol>
                <a:gridCol w="2766084">
                  <a:extLst>
                    <a:ext uri="{9D8B030D-6E8A-4147-A177-3AD203B41FA5}">
                      <a16:colId xmlns:a16="http://schemas.microsoft.com/office/drawing/2014/main" val="1702793878"/>
                    </a:ext>
                  </a:extLst>
                </a:gridCol>
                <a:gridCol w="3923059">
                  <a:extLst>
                    <a:ext uri="{9D8B030D-6E8A-4147-A177-3AD203B41FA5}">
                      <a16:colId xmlns:a16="http://schemas.microsoft.com/office/drawing/2014/main" val="2661306017"/>
                    </a:ext>
                  </a:extLst>
                </a:gridCol>
              </a:tblGrid>
              <a:tr h="507952">
                <a:tc>
                  <a:txBody>
                    <a:bodyPr/>
                    <a:lstStyle/>
                    <a:p>
                      <a:r>
                        <a:rPr lang="en-US" sz="1700" b="0" cap="none" spc="0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 marL="139507" marR="107314" marT="107314" marB="107314" anchor="ctr"/>
                </a:tc>
                <a:tc>
                  <a:txBody>
                    <a:bodyPr/>
                    <a:lstStyle/>
                    <a:p>
                      <a:r>
                        <a:rPr lang="en-US" sz="17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39507" marR="107314" marT="107314" marB="107314" anchor="ctr"/>
                </a:tc>
                <a:tc>
                  <a:txBody>
                    <a:bodyPr/>
                    <a:lstStyle/>
                    <a:p>
                      <a:r>
                        <a:rPr lang="en-US" sz="1700" b="0" cap="none" spc="0">
                          <a:solidFill>
                            <a:schemeClr val="bg1"/>
                          </a:solidFill>
                        </a:rPr>
                        <a:t>Explanation</a:t>
                      </a:r>
                    </a:p>
                  </a:txBody>
                  <a:tcPr marL="139507" marR="107314" marT="107314" marB="107314" anchor="ctr"/>
                </a:tc>
                <a:extLst>
                  <a:ext uri="{0D108BD9-81ED-4DB2-BD59-A6C34878D82A}">
                    <a16:rowId xmlns:a16="http://schemas.microsoft.com/office/drawing/2014/main" val="980012217"/>
                  </a:ext>
                </a:extLst>
              </a:tr>
              <a:tr h="1775204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 marL="139507" marR="107314" marT="107314" marB="107314"/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Public: </a:t>
                      </a:r>
                      <a:r>
                        <a:rPr lang="en-US" sz="1700" cap="none" spc="0" dirty="0" err="1">
                          <a:solidFill>
                            <a:schemeClr val="tx1"/>
                          </a:solidFill>
                        </a:rPr>
                        <a:t>delete_order</a:t>
                      </a: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Helper: </a:t>
                      </a:r>
                      <a:r>
                        <a:rPr lang="en-US" sz="1700" cap="none" spc="0" dirty="0" err="1">
                          <a:solidFill>
                            <a:schemeClr val="tx1"/>
                          </a:solidFill>
                        </a:rPr>
                        <a:t>find_order</a:t>
                      </a: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()</a:t>
                      </a:r>
                      <a:br>
                        <a:rPr lang="en-US" sz="1700" cap="none" spc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Private Helper: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sz="1700" cap="none" spc="0" dirty="0" err="1">
                          <a:solidFill>
                            <a:schemeClr val="tx1"/>
                          </a:solidFill>
                        </a:rPr>
                        <a:t>find_min_node</a:t>
                      </a: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sz="1700" cap="none" spc="0" dirty="0" err="1">
                          <a:solidFill>
                            <a:schemeClr val="tx1"/>
                          </a:solidFill>
                        </a:rPr>
                        <a:t>delete_binary_tree</a:t>
                      </a: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marL="139507" marR="107314" marT="107314" marB="107314"/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Rearranges pointers based on 3 cases:</a:t>
                      </a:r>
                    </a:p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1. Leaf: Returns None (Link removed)</a:t>
                      </a:r>
                    </a:p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2. 1 Child: Returns the child (Link skips target)</a:t>
                      </a:r>
                    </a:p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3. 2 Children: Swaps data with Successor &amp; deletes successor</a:t>
                      </a:r>
                    </a:p>
                  </a:txBody>
                  <a:tcPr marL="139507" marR="107314" marT="107314" marB="107314"/>
                </a:tc>
                <a:extLst>
                  <a:ext uri="{0D108BD9-81ED-4DB2-BD59-A6C34878D82A}">
                    <a16:rowId xmlns:a16="http://schemas.microsoft.com/office/drawing/2014/main" val="2443174378"/>
                  </a:ext>
                </a:extLst>
              </a:tr>
              <a:tr h="1008750">
                <a:tc rowSpan="2"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Performance Boundaries</a:t>
                      </a:r>
                    </a:p>
                  </a:txBody>
                  <a:tcPr marL="139507" marR="107314" marT="107314" marB="107314"/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Best Case: O(1) - Constant</a:t>
                      </a:r>
                    </a:p>
                  </a:txBody>
                  <a:tcPr marL="139507" marR="107314" marT="107314" marB="107314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The tree is not having any record, and the root is None or the first root is the target node to delete.</a:t>
                      </a:r>
                    </a:p>
                  </a:txBody>
                  <a:tcPr marL="139507" marR="107314" marT="107314" marB="107314"/>
                </a:tc>
                <a:extLst>
                  <a:ext uri="{0D108BD9-81ED-4DB2-BD59-A6C34878D82A}">
                    <a16:rowId xmlns:a16="http://schemas.microsoft.com/office/drawing/2014/main" val="2375341276"/>
                  </a:ext>
                </a:extLst>
              </a:tr>
              <a:tr h="12591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Worst Case: O(n) - Linear</a:t>
                      </a:r>
                    </a:p>
                  </a:txBody>
                  <a:tcPr marL="139507" marR="107314" marT="107314" marB="107314"/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The target node to delete is placed at the deepest node in the tree, and the tree is only having single branch for all the root.</a:t>
                      </a:r>
                    </a:p>
                  </a:txBody>
                  <a:tcPr marL="139507" marR="107314" marT="107314" marB="107314"/>
                </a:tc>
                <a:extLst>
                  <a:ext uri="{0D108BD9-81ED-4DB2-BD59-A6C34878D82A}">
                    <a16:rowId xmlns:a16="http://schemas.microsoft.com/office/drawing/2014/main" val="993921470"/>
                  </a:ext>
                </a:extLst>
              </a:tr>
              <a:tr h="1259147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Time Complexity</a:t>
                      </a:r>
                    </a:p>
                  </a:txBody>
                  <a:tcPr marL="139507" marR="107314" marT="107314" marB="107314"/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Average Case: O(log n) – Logarithmic</a:t>
                      </a:r>
                    </a:p>
                  </a:txBody>
                  <a:tcPr marL="139507" marR="107314" marT="107314" marB="107314"/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The whole tree is well balanced, and the recursive method halves each root after every comparison. Time grows slowly based on the number of orders.</a:t>
                      </a:r>
                    </a:p>
                  </a:txBody>
                  <a:tcPr marL="139507" marR="107314" marT="107314" marB="107314"/>
                </a:tc>
                <a:extLst>
                  <a:ext uri="{0D108BD9-81ED-4DB2-BD59-A6C34878D82A}">
                    <a16:rowId xmlns:a16="http://schemas.microsoft.com/office/drawing/2014/main" val="244917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822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F9D8-4F1C-21C4-FB68-A3E89763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CB42-7DA6-ED38-1068-1D987C354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522A2-3C68-57D8-251E-2F721D4C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57468" y="9168837"/>
            <a:ext cx="111801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kern="0"/>
            </a:defPPr>
            <a:lvl1pPr algn="l">
              <a:defRPr sz="1138">
                <a:solidFill>
                  <a:srgbClr val="FFFFFF"/>
                </a:solidFill>
              </a:defRPr>
            </a:lvl1pPr>
          </a:lstStyle>
          <a:p>
            <a:pPr defTabSz="1300460" rtl="0"/>
            <a:fld id="{3A98EE3D-8CD1-4C3F-BD1C-C98C9596463C}" type="slidenum">
              <a:rPr lang="en-US" smtClean="0"/>
              <a:pPr defTabSz="1300460" rtl="0"/>
              <a:t>25</a:t>
            </a:fld>
            <a:endParaRPr lang="en-US" kern="1200" dirty="0"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30006-corporate-template-1-10-thank-you-slide - Free PowerPoint Templates">
            <a:extLst>
              <a:ext uri="{FF2B5EF4-FFF2-40B4-BE49-F238E27FC236}">
                <a16:creationId xmlns:a16="http://schemas.microsoft.com/office/drawing/2014/main" id="{E1595000-CB04-E3FE-D450-607A77D7B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3"/>
          <a:stretch>
            <a:fillRect/>
          </a:stretch>
        </p:blipFill>
        <p:spPr bwMode="auto">
          <a:xfrm>
            <a:off x="67734" y="-1215"/>
            <a:ext cx="17339733" cy="917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61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C459-4A8F-C392-351C-3E3EA0FC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447E7-3840-0078-759C-64229FA4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3A98EE3D-8CD1-4C3F-BD1C-C98C9596463C}" type="slidenum">
              <a:rPr lang="en-US" kern="1200">
                <a:latin typeface="Franklin Gothic Book" panose="020F0502020204030204"/>
                <a:ea typeface="+mn-ea"/>
                <a:cs typeface="+mn-cs"/>
              </a:rPr>
              <a:pPr defTabSz="1300460" rtl="0"/>
              <a:t>3</a:t>
            </a:fld>
            <a:endParaRPr lang="en-US" kern="1200" dirty="0"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2E13D-A7CE-8781-EC8E-DEC3D040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88" y="7574131"/>
            <a:ext cx="14225701" cy="129656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26BA37-5EA4-83DB-1838-68C2A0B8C37B}"/>
              </a:ext>
            </a:extLst>
          </p:cNvPr>
          <p:cNvSpPr txBox="1"/>
          <p:nvPr/>
        </p:nvSpPr>
        <p:spPr>
          <a:xfrm>
            <a:off x="1696331" y="2912343"/>
            <a:ext cx="14006719" cy="462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rtl="0">
              <a:lnSpc>
                <a:spcPct val="150000"/>
              </a:lnSpc>
            </a:pPr>
            <a:r>
              <a:rPr lang="en-US" sz="1991" kern="1200" dirty="0">
                <a:solidFill>
                  <a:srgbClr val="000000"/>
                </a:solidFill>
                <a:latin typeface="Franklin Gothic Book" panose="020F0502020204030204"/>
                <a:ea typeface="+mn-ea"/>
                <a:cs typeface="+mn-cs"/>
              </a:rPr>
              <a:t>The application involves of 4 main sector:</a:t>
            </a:r>
          </a:p>
          <a:p>
            <a:pPr marL="487672" indent="-487672" algn="l" defTabSz="1300460" rtl="0">
              <a:lnSpc>
                <a:spcPct val="150000"/>
              </a:lnSpc>
              <a:buFont typeface="+mj-lt"/>
              <a:buAutoNum type="arabicPeriod"/>
            </a:pPr>
            <a:r>
              <a:rPr lang="en-US" sz="1991" kern="1200" dirty="0">
                <a:solidFill>
                  <a:srgbClr val="000000"/>
                </a:solidFill>
                <a:latin typeface="Franklin Gothic Book" panose="020F0502020204030204"/>
                <a:ea typeface="+mn-ea"/>
                <a:cs typeface="+mn-cs"/>
              </a:rPr>
              <a:t>ABSTRACT DATA TYPE (ADT)</a:t>
            </a:r>
          </a:p>
          <a:p>
            <a:pPr marL="1056623" lvl="1" indent="-406394" algn="l" defTabSz="1300460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91" kern="1200" dirty="0">
                <a:solidFill>
                  <a:srgbClr val="000000"/>
                </a:solidFill>
                <a:latin typeface="Franklin Gothic Book" panose="020F0502020204030204"/>
                <a:ea typeface="+mn-ea"/>
                <a:cs typeface="+mn-cs"/>
              </a:rPr>
              <a:t>The class for </a:t>
            </a:r>
            <a:r>
              <a:rPr lang="en-US" sz="1991" i="1" kern="1200" dirty="0" err="1">
                <a:solidFill>
                  <a:srgbClr val="000000"/>
                </a:solidFill>
                <a:latin typeface="Franklin Gothic Book" panose="020F0502020204030204"/>
                <a:ea typeface="+mn-ea"/>
                <a:cs typeface="+mn-cs"/>
              </a:rPr>
              <a:t>FurnitureItem</a:t>
            </a:r>
            <a:r>
              <a:rPr lang="en-US" sz="1991" kern="1200" dirty="0">
                <a:solidFill>
                  <a:srgbClr val="000000"/>
                </a:solidFill>
                <a:latin typeface="Franklin Gothic Book" panose="020F0502020204030204"/>
                <a:ea typeface="+mn-ea"/>
                <a:cs typeface="+mn-cs"/>
              </a:rPr>
              <a:t> holds all relevant details from csv file.</a:t>
            </a:r>
          </a:p>
          <a:p>
            <a:pPr marL="487672" indent="-487672" algn="l" defTabSz="1300460" rtl="0">
              <a:lnSpc>
                <a:spcPct val="150000"/>
              </a:lnSpc>
              <a:buFont typeface="+mj-lt"/>
              <a:buAutoNum type="arabicPeriod"/>
            </a:pPr>
            <a:r>
              <a:rPr lang="en-US" sz="1991" kern="1200" dirty="0">
                <a:solidFill>
                  <a:srgbClr val="000000"/>
                </a:solidFill>
                <a:latin typeface="Franklin Gothic Book" panose="020F0502020204030204"/>
                <a:ea typeface="+mn-ea"/>
                <a:cs typeface="+mn-cs"/>
              </a:rPr>
              <a:t>BST NODE</a:t>
            </a:r>
          </a:p>
          <a:p>
            <a:pPr marL="1056623" lvl="1" indent="-406394" algn="l" defTabSz="1300460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91" kern="1200" dirty="0">
                <a:solidFill>
                  <a:srgbClr val="000000"/>
                </a:solidFill>
                <a:latin typeface="Franklin Gothic Book" panose="020F0502020204030204"/>
                <a:ea typeface="+mn-ea"/>
                <a:cs typeface="+mn-cs"/>
              </a:rPr>
              <a:t>Create the node structure for the BST, the left and right pointers. </a:t>
            </a:r>
          </a:p>
          <a:p>
            <a:pPr marL="487672" indent="-487672" algn="l" defTabSz="1300460" rtl="0">
              <a:lnSpc>
                <a:spcPct val="150000"/>
              </a:lnSpc>
              <a:buFont typeface="+mj-lt"/>
              <a:buAutoNum type="arabicPeriod"/>
            </a:pPr>
            <a:r>
              <a:rPr lang="en-US" sz="1991" kern="1200" dirty="0">
                <a:solidFill>
                  <a:srgbClr val="000000"/>
                </a:solidFill>
                <a:latin typeface="Franklin Gothic Book" panose="020F0502020204030204"/>
                <a:ea typeface="+mn-ea"/>
                <a:cs typeface="+mn-cs"/>
              </a:rPr>
              <a:t>BINARY SEARCH TREE IMPLEMENTATION</a:t>
            </a:r>
          </a:p>
          <a:p>
            <a:pPr marL="1137902" lvl="1" indent="-487672" algn="l" defTabSz="1300460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91" kern="1200" dirty="0">
                <a:solidFill>
                  <a:srgbClr val="000000"/>
                </a:solidFill>
                <a:latin typeface="Franklin Gothic Book" panose="020F0502020204030204"/>
                <a:ea typeface="+mn-ea"/>
                <a:cs typeface="+mn-cs"/>
              </a:rPr>
              <a:t>Including Insert, Search and Delete function </a:t>
            </a:r>
          </a:p>
          <a:p>
            <a:pPr marL="487672" indent="-487672" algn="l" defTabSz="1300460" rtl="0">
              <a:lnSpc>
                <a:spcPct val="150000"/>
              </a:lnSpc>
              <a:buFont typeface="+mj-lt"/>
              <a:buAutoNum type="arabicPeriod"/>
            </a:pPr>
            <a:r>
              <a:rPr lang="en-US" sz="1991" kern="1200" dirty="0">
                <a:solidFill>
                  <a:srgbClr val="000000"/>
                </a:solidFill>
                <a:latin typeface="Franklin Gothic Book" panose="020F0502020204030204"/>
                <a:ea typeface="+mn-ea"/>
                <a:cs typeface="+mn-cs"/>
              </a:rPr>
              <a:t>MAIN APPLICATION</a:t>
            </a:r>
          </a:p>
          <a:p>
            <a:pPr marL="1056623" lvl="1" indent="-406394" algn="l" defTabSz="1300460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91" kern="1200" dirty="0">
                <a:solidFill>
                  <a:srgbClr val="000000"/>
                </a:solidFill>
                <a:latin typeface="Franklin Gothic Book" panose="020F0502020204030204"/>
                <a:ea typeface="+mn-ea"/>
                <a:cs typeface="+mn-cs"/>
              </a:rPr>
              <a:t>User Interactive interface</a:t>
            </a:r>
          </a:p>
          <a:p>
            <a:pPr marL="487672" indent="-487672" algn="l" defTabSz="1300460" rtl="0">
              <a:buFont typeface="+mj-lt"/>
              <a:buAutoNum type="arabicPeriod"/>
            </a:pPr>
            <a:endParaRPr lang="en-US" sz="2560" kern="1200" dirty="0">
              <a:solidFill>
                <a:srgbClr val="000000"/>
              </a:solidFill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59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B73D-D7E2-B858-EAE8-614D3B08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Interface</a:t>
            </a:r>
          </a:p>
        </p:txBody>
      </p:sp>
      <p:pic>
        <p:nvPicPr>
          <p:cNvPr id="5" name="Picture 4" descr="A close-up of a label&#10;&#10;Description automatically generated">
            <a:extLst>
              <a:ext uri="{FF2B5EF4-FFF2-40B4-BE49-F238E27FC236}">
                <a16:creationId xmlns:a16="http://schemas.microsoft.com/office/drawing/2014/main" id="{2E09F3C6-4759-ABD2-F446-B4B6D6AB3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431" y="4038813"/>
            <a:ext cx="7759620" cy="339902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7DB66-468B-8DA9-598C-E5F8ACD7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3A98EE3D-8CD1-4C3F-BD1C-C98C9596463C}" type="slidenum">
              <a:rPr lang="en-US" kern="1200">
                <a:latin typeface="Franklin Gothic Book" panose="020F0502020204030204"/>
                <a:ea typeface="+mn-ea"/>
                <a:cs typeface="+mn-cs"/>
              </a:rPr>
              <a:pPr defTabSz="1300460" rtl="0"/>
              <a:t>4</a:t>
            </a:fld>
            <a:endParaRPr lang="en-US" kern="1200" dirty="0"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BCEC93-1448-FE1D-631C-9FA01BF7E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151" y="2881168"/>
            <a:ext cx="5771177" cy="53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8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72BD-3A92-520F-F7A7-57A025E4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EC507-17E8-2519-6286-95EB54CEF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432" y="5142288"/>
            <a:ext cx="5310566" cy="149924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50D40-265C-F409-4480-A701710D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00" y="7202638"/>
            <a:ext cx="14044099" cy="163471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21CCC4-A3AE-C599-02FB-D05854BA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3A98EE3D-8CD1-4C3F-BD1C-C98C9596463C}" type="slidenum">
              <a:rPr lang="en-US" kern="1200">
                <a:latin typeface="Franklin Gothic Book" panose="020F0502020204030204"/>
                <a:ea typeface="+mn-ea"/>
                <a:cs typeface="+mn-cs"/>
              </a:rPr>
              <a:pPr defTabSz="1300460" rtl="0"/>
              <a:t>5</a:t>
            </a:fld>
            <a:endParaRPr lang="en-US" kern="1200" dirty="0"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54BCE-AF3A-BFDE-0E5B-170986ABF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275" y="2922081"/>
            <a:ext cx="8408397" cy="38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2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C4E5-F4DE-957E-0C6F-D079326D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E3635-320F-8A68-87C6-0106DA35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07" b="16749"/>
          <a:stretch>
            <a:fillRect/>
          </a:stretch>
        </p:blipFill>
        <p:spPr>
          <a:xfrm>
            <a:off x="10265024" y="6174328"/>
            <a:ext cx="4804799" cy="11083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9B617-F54A-24D8-19F8-680D9710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70" y="6144184"/>
            <a:ext cx="4579008" cy="98444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1BA441-B1FD-D2D1-614D-73EAC109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3A98EE3D-8CD1-4C3F-BD1C-C98C9596463C}" type="slidenum">
              <a:rPr lang="en-US" kern="1200">
                <a:latin typeface="Franklin Gothic Book" panose="020F0502020204030204"/>
                <a:ea typeface="+mn-ea"/>
                <a:cs typeface="+mn-cs"/>
              </a:rPr>
              <a:pPr defTabSz="1300460" rtl="0"/>
              <a:t>6</a:t>
            </a:fld>
            <a:endParaRPr lang="en-US" kern="1200" dirty="0"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2815FB-42B1-1D0F-8470-BDB6A5381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5" y="3088917"/>
            <a:ext cx="6267913" cy="20862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D94626-6B93-4D02-87C3-121AF8E5BEDB}"/>
              </a:ext>
            </a:extLst>
          </p:cNvPr>
          <p:cNvCxnSpPr>
            <a:stCxn id="10" idx="2"/>
            <a:endCxn id="7" idx="0"/>
          </p:cNvCxnSpPr>
          <p:nvPr/>
        </p:nvCxnSpPr>
        <p:spPr>
          <a:xfrm flipH="1">
            <a:off x="4301075" y="5175209"/>
            <a:ext cx="4075447" cy="9689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6F2C59-1EFF-D639-5482-91EEA48BE033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8376522" y="5175210"/>
            <a:ext cx="4290901" cy="99911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42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E274-5D3C-3D82-CCD9-273BEF28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s-MY" dirty="0"/>
              <a:t>Insert Function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AF5FD-8601-44A8-EBAC-46D7D8382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817" y="2989171"/>
            <a:ext cx="5910773" cy="52166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9E3E-5A15-6375-FFC1-ABB6C526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3A98EE3D-8CD1-4C3F-BD1C-C98C9596463C}" type="slidenum">
              <a:rPr lang="en-US" kern="1200">
                <a:latin typeface="Franklin Gothic Book" panose="020F0502020204030204"/>
                <a:ea typeface="+mn-ea"/>
                <a:cs typeface="+mn-cs"/>
              </a:rPr>
              <a:pPr defTabSz="1300460" rtl="0"/>
              <a:t>7</a:t>
            </a:fld>
            <a:endParaRPr lang="en-US" kern="1200" dirty="0"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E6E64-A3BE-E13D-581A-3CD37FCC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29" y="2989171"/>
            <a:ext cx="8345630" cy="52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7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A3BA-5F0F-F2AB-6B87-7DEF42D3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D315-9041-41F2-AA4B-4BD9AF7E9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883B6-6EEC-3368-70CC-28132CB9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3A98EE3D-8CD1-4C3F-BD1C-C98C9596463C}" type="slidenum">
              <a:rPr lang="en-US" kern="1200">
                <a:latin typeface="Franklin Gothic Book" panose="020F0502020204030204"/>
                <a:ea typeface="+mn-ea"/>
                <a:cs typeface="+mn-cs"/>
              </a:rPr>
              <a:pPr defTabSz="1300460" rtl="0"/>
              <a:t>8</a:t>
            </a:fld>
            <a:endParaRPr lang="en-US" kern="1200" dirty="0"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Demo Images - Free Download on Freepik">
            <a:extLst>
              <a:ext uri="{FF2B5EF4-FFF2-40B4-BE49-F238E27FC236}">
                <a16:creationId xmlns:a16="http://schemas.microsoft.com/office/drawing/2014/main" id="{2A5AAB4C-922A-EB74-CC93-DD71C1A26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0"/>
            <a:ext cx="17339733" cy="91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148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7BFC-17B3-349B-754B-29184D1F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Improvement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07A41-8387-F63A-2A7A-AD8F4230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0230" indent="-650230">
              <a:buFont typeface="+mj-lt"/>
              <a:buAutoNum type="arabicPeriod"/>
            </a:pPr>
            <a:r>
              <a:rPr lang="en-US" dirty="0"/>
              <a:t>The main page can be more interactive with different kind of options for user to choose, such as the algorithm selection (BST, BTREE, AVL, etc..) </a:t>
            </a:r>
          </a:p>
          <a:p>
            <a:pPr marL="650230" indent="-650230">
              <a:buFont typeface="+mj-lt"/>
              <a:buAutoNum type="arabicPeriod"/>
            </a:pPr>
            <a:r>
              <a:rPr lang="en-US" dirty="0"/>
              <a:t>Some statistical summary can be added to provide more clearer summary if the user want to pickup the overall information in short period of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7D340-BF2A-1C17-237F-08B739F8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3A98EE3D-8CD1-4C3F-BD1C-C98C9596463C}" type="slidenum">
              <a:rPr lang="en-US" kern="1200">
                <a:latin typeface="Franklin Gothic Book" panose="020F0502020204030204"/>
                <a:ea typeface="+mn-ea"/>
                <a:cs typeface="+mn-cs"/>
              </a:rPr>
              <a:pPr defTabSz="1300460" rtl="0"/>
              <a:t>9</a:t>
            </a:fld>
            <a:endParaRPr lang="en-US" kern="1200" dirty="0"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Statistical analysis flat illustration | Premium Vector">
            <a:extLst>
              <a:ext uri="{FF2B5EF4-FFF2-40B4-BE49-F238E27FC236}">
                <a16:creationId xmlns:a16="http://schemas.microsoft.com/office/drawing/2014/main" id="{0A1ED4B7-DE91-8B39-4E1B-040AA499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635" y="5518365"/>
            <a:ext cx="3356207" cy="335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tistical Analysis – Besfort Kryeziu">
            <a:extLst>
              <a:ext uri="{FF2B5EF4-FFF2-40B4-BE49-F238E27FC236}">
                <a16:creationId xmlns:a16="http://schemas.microsoft.com/office/drawing/2014/main" id="{59608C5B-1D9E-79F7-77D8-6FBE90D40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52" y="5672742"/>
            <a:ext cx="4047690" cy="293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atistical Analysis: A Step-by-Step Guide - Research Graduate">
            <a:extLst>
              <a:ext uri="{FF2B5EF4-FFF2-40B4-BE49-F238E27FC236}">
                <a16:creationId xmlns:a16="http://schemas.microsoft.com/office/drawing/2014/main" id="{D745EF6C-E4F6-59F4-6290-0E1F9D64E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78" y="5529276"/>
            <a:ext cx="3762011" cy="28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778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1614</Words>
  <Application>Microsoft Office PowerPoint</Application>
  <PresentationFormat>Custom</PresentationFormat>
  <Paragraphs>205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 MT</vt:lpstr>
      <vt:lpstr>Aptos</vt:lpstr>
      <vt:lpstr>Aptos Display</vt:lpstr>
      <vt:lpstr>Arial</vt:lpstr>
      <vt:lpstr>Bookman Old Style</vt:lpstr>
      <vt:lpstr>Calibri</vt:lpstr>
      <vt:lpstr>Cambria</vt:lpstr>
      <vt:lpstr>Franklin Gothic Book</vt:lpstr>
      <vt:lpstr>Times New Roman</vt:lpstr>
      <vt:lpstr>Wingdings</vt:lpstr>
      <vt:lpstr>Office Theme</vt:lpstr>
      <vt:lpstr>Custom</vt:lpstr>
      <vt:lpstr>1_Office Theme</vt:lpstr>
      <vt:lpstr>MECS1023: Advance Data Structure and Algorithm Group 11 Task 2_BST Code</vt:lpstr>
      <vt:lpstr>Table Of Content </vt:lpstr>
      <vt:lpstr>Code structure </vt:lpstr>
      <vt:lpstr>Main Interface</vt:lpstr>
      <vt:lpstr>Search Function</vt:lpstr>
      <vt:lpstr>Delete Function </vt:lpstr>
      <vt:lpstr>Insert Function</vt:lpstr>
      <vt:lpstr>PowerPoint Presentation</vt:lpstr>
      <vt:lpstr>Area of Improvement </vt:lpstr>
      <vt:lpstr>Furniture Supplier &amp; Shipment Tracking System Solution 1: Implementation Using Binary Search Tree</vt:lpstr>
      <vt:lpstr>Data Generation</vt:lpstr>
      <vt:lpstr>BST Implementation: Solution 1 Architecture</vt:lpstr>
      <vt:lpstr>Implemented Functions</vt:lpstr>
      <vt:lpstr>The Deletion Operation: Handling All Cases</vt:lpstr>
      <vt:lpstr>Live Demonstration</vt:lpstr>
      <vt:lpstr>PowerPoint Presentation</vt:lpstr>
      <vt:lpstr>PowerPoint Presentation</vt:lpstr>
      <vt:lpstr>Task 2: BST Solution Implementation (Customer Order and Delivery Management Module)</vt:lpstr>
      <vt:lpstr>Components &amp; BST Property</vt:lpstr>
      <vt:lpstr>Operation 1: Insert</vt:lpstr>
      <vt:lpstr>Operation 2: Sorting (Display)</vt:lpstr>
      <vt:lpstr>Operation 3: Search</vt:lpstr>
      <vt:lpstr>Operation 4: Update</vt:lpstr>
      <vt:lpstr>Operation 5: Delete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Tan Zin You</dc:creator>
  <cp:lastModifiedBy>Z Y</cp:lastModifiedBy>
  <cp:revision>2</cp:revision>
  <dcterms:created xsi:type="dcterms:W3CDTF">2025-11-27T14:14:26Z</dcterms:created>
  <dcterms:modified xsi:type="dcterms:W3CDTF">2025-11-29T07:03:14Z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2025-11-27T00:00:00Z</vt:filetime>
  </property>
  <property fmtid="{D5CDD505-2E9C-101B-9397-08002B2CF9AE}" pid="3" name="LastSaved">
    <vt:filetime>2025-11-27T00:00:00Z</vt:filetime>
  </property>
</Properties>
</file>